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svg" ContentType="image/svg+xml"/>
  <Override PartName="/docMetadata/LabelInfo.xml" ContentType="application/vnd.ms-office.classificationlabels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authors.xml" ContentType="application/vnd.ms-powerpoint.author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7"/>
  </p:notesMasterIdLst>
  <p:handoutMasterIdLst>
    <p:handoutMasterId r:id="rId18"/>
  </p:handoutMasterIdLst>
  <p:sldIdLst>
    <p:sldId id="323" r:id="rId5"/>
    <p:sldId id="328" r:id="rId6"/>
    <p:sldId id="324" r:id="rId7"/>
    <p:sldId id="326" r:id="rId8"/>
    <p:sldId id="336" r:id="rId9"/>
    <p:sldId id="330" r:id="rId10"/>
    <p:sldId id="334" r:id="rId11"/>
    <p:sldId id="335" r:id="rId12"/>
    <p:sldId id="321" r:id="rId13"/>
    <p:sldId id="931" r:id="rId14"/>
    <p:sldId id="929" r:id="rId15"/>
    <p:sldId id="930" r:id="rId16"/>
  </p:sldIdLst>
  <p:sldSz cx="12192000" cy="6858000"/>
  <p:notesSz cx="13716000" cy="24384000"/>
  <p:defaultTextStyle>
    <a:defPPr rtl="0">
      <a:defRPr lang="ru-RU"/>
    </a:defPPr>
    <a:lvl1pPr marL="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99"/>
    <a:srgbClr val="DF8C8C"/>
    <a:srgbClr val="F5CDCE"/>
    <a:srgbClr val="202C8F"/>
    <a:srgbClr val="DAE8DD"/>
    <a:srgbClr val="AAC4E9"/>
    <a:srgbClr val="FDFBF6"/>
    <a:srgbClr val="D4D593"/>
    <a:srgbClr val="E6F0FE"/>
    <a:srgbClr val="CDBE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388" autoAdjust="0"/>
  </p:normalViewPr>
  <p:slideViewPr>
    <p:cSldViewPr snapToGrid="0" snapToObjects="1">
      <p:cViewPr varScale="1">
        <p:scale>
          <a:sx n="61" d="100"/>
          <a:sy n="61" d="100"/>
        </p:scale>
        <p:origin x="-72" y="-216"/>
      </p:cViewPr>
      <p:guideLst>
        <p:guide orient="horz" pos="2616"/>
        <p:guide orient="horz" pos="3264"/>
        <p:guide orient="horz"/>
        <p:guide orient="horz" pos="4008"/>
        <p:guide orient="horz" pos="2352"/>
        <p:guide orient="horz" pos="2448"/>
        <p:guide pos="6912"/>
        <p:guide pos="6696"/>
        <p:guide pos="2136"/>
        <p:guide pos="2760"/>
        <p:guide pos="3288"/>
        <p:guide pos="4032"/>
        <p:guide pos="4392"/>
        <p:guide pos="4944"/>
        <p:guide pos="5544"/>
        <p:guide pos="6072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37" d="100"/>
          <a:sy n="37" d="100"/>
        </p:scale>
        <p:origin x="3384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6.9003830071735398E-2"/>
          <c:y val="3.0492070424677942E-2"/>
          <c:w val="0.90832440264183401"/>
          <c:h val="0.5147814513046874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поведенческие проблемы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2024 год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02-4137-9F21-A9803FFE0FF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проблемы обучения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2024 год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302-4137-9F21-A9803FFE0FF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проблемы психоэмоционального состояния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2024 год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302-4137-9F21-A9803FFE0FF0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родительско-детские взаимоотношения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2024 год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302-4137-9F21-A9803FFE0FF0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проблемы развития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2024 год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302-4137-9F21-A9803FFE0FF0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коррекция сложных нарушений развития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2024 год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302-4137-9F21-A9803FFE0FF0}"/>
            </c:ext>
          </c:extLst>
        </c:ser>
        <c:dLbls/>
        <c:gapWidth val="182"/>
        <c:axId val="156912640"/>
        <c:axId val="156951680"/>
      </c:barChart>
      <c:catAx>
        <c:axId val="15691264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951680"/>
        <c:crosses val="autoZero"/>
        <c:auto val="1"/>
        <c:lblAlgn val="ctr"/>
        <c:lblOffset val="100"/>
      </c:catAx>
      <c:valAx>
        <c:axId val="15695168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6912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11242570634043589"/>
          <c:y val="0.6389996418218501"/>
          <c:w val="0.77514847214632021"/>
          <c:h val="0.34436831976468957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Дефицит кадров в ОО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EF-4665-AECA-DD86390D5C30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AEF-4665-AECA-DD86390D5C30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AEF-4665-AECA-DD86390D5C30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AEF-4665-AECA-DD86390D5C30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AEF-4665-AECA-DD86390D5C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Психолог</c:v>
                </c:pt>
                <c:pt idx="1">
                  <c:v>Дефектолог</c:v>
                </c:pt>
                <c:pt idx="2">
                  <c:v>Логопед</c:v>
                </c:pt>
                <c:pt idx="3">
                  <c:v>Соц. педагог</c:v>
                </c:pt>
                <c:pt idx="4">
                  <c:v>Тьтор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15.75</c:v>
                </c:pt>
                <c:pt idx="1">
                  <c:v>5.5</c:v>
                </c:pt>
                <c:pt idx="2">
                  <c:v>31.25</c:v>
                </c:pt>
                <c:pt idx="3">
                  <c:v>6.5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93-4517-9A65-E47905BE5366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DAE8DD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Дефицит кадров в ДОУ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891-45EB-BDE1-A5B96703027E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891-45EB-BDE1-A5B96703027E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891-45EB-BDE1-A5B96703027E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891-45EB-BDE1-A5B96703027E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891-45EB-BDE1-A5B9670302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Психолог</c:v>
                </c:pt>
                <c:pt idx="1">
                  <c:v>Дефектолог</c:v>
                </c:pt>
                <c:pt idx="2">
                  <c:v>Логопед</c:v>
                </c:pt>
                <c:pt idx="3">
                  <c:v>Соц. педагог</c:v>
                </c:pt>
                <c:pt idx="4">
                  <c:v>Тьтор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891-45EB-BDE1-A5B96703027E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>
        <a:lumMod val="9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F16EF179-AC8C-44A3-9ED6-6152B0CF8E1F}" type="datetimeyyyy">
              <a:rPr lang="ru-RU" smtClean="0"/>
              <a:pPr rtl="0"/>
              <a:t>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420BD0AB-C59E-4A46-83D3-F07787446BA0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lang="ru-RU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70D0690-0F6D-2315-7A40-AFF96D05B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EDC42D38-6B29-F527-32FD-D9F511BD6D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70B24417-2021-2F2E-9845-A3D9AB8F9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6794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9FFC912-DBF7-853C-CF98-50C74FD7E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1B41583A-6E54-0EC7-7730-F906F2993B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1917D7BE-AF4A-116A-611D-A7C34790C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8878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237B8C-E577-462D-8C81-EE5F1C174DC9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5179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C95BE61-F923-C9DF-C899-B2A7FFC53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AEE61A51-3C97-65AE-962D-9106A6AC10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D966CED8-0302-58CC-04B1-39FFEDF00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8092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2B5891A-9A41-5EFD-700B-9B2271AAD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4480F47F-F397-B882-7D26-4D71D25DCC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CD85BD03-9911-D6E7-1F80-7F6A1008D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1108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2B5891A-9A41-5EFD-700B-9B2271AAD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4480F47F-F397-B882-7D26-4D71D25DCC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CD85BD03-9911-D6E7-1F80-7F6A1008D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110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1FCE93F-EAED-D81A-2D10-AB245AFED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16504996-9F67-DB8D-E136-00B8C2BEB2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AE0FDB02-AC07-E3EE-AA46-4B8BB9D7FA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3312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E4B724D-B4BB-220B-1472-90456AEDB7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xmlns="" id="{12988313-3A80-966F-4E53-9E948C1E20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xmlns="" id="{2C7AB266-F0AD-D0C2-1FE8-EE3A9E2F8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0934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0138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8653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8653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7668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Изображение 0">
            <a:extLst>
              <a:ext uri="{FF2B5EF4-FFF2-40B4-BE49-F238E27FC236}">
                <a16:creationId xmlns:a16="http://schemas.microsoft.com/office/drawing/2014/main" xmlns="" id="{BA5D5A72-CB6F-F8DE-E2C9-90459C8C3D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0" name="Полилиния: фигура 19">
            <a:extLst>
              <a:ext uri="{FF2B5EF4-FFF2-40B4-BE49-F238E27FC236}">
                <a16:creationId xmlns:a16="http://schemas.microsoft.com/office/drawing/2014/main" xmlns="" id="{E66FD7FF-2869-7902-36B2-2B229AB9AB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xmlns="" id="{B1457C88-4472-81CF-02AF-4421E0A308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rtlCol="0" anchor="ctr" anchorCtr="0">
            <a:noAutofit/>
          </a:bodyPr>
          <a:lstStyle>
            <a:lvl1pPr algn="ctr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xmlns="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>
            <a:extLst>
              <a:ext uri="{FF2B5EF4-FFF2-40B4-BE49-F238E27FC236}">
                <a16:creationId xmlns:a16="http://schemas.microsoft.com/office/drawing/2014/main" xmlns="" id="{D014917C-8694-B4A4-A211-0F31F00E24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/>
          </a:p>
        </p:txBody>
      </p:sp>
      <p:sp>
        <p:nvSpPr>
          <p:cNvPr id="10" name="Полилиния 9">
            <a:extLst>
              <a:ext uri="{FF2B5EF4-FFF2-40B4-BE49-F238E27FC236}">
                <a16:creationId xmlns:a16="http://schemas.microsoft.com/office/drawing/2014/main" xmlns="" id="{A7DB6972-BB75-254A-BA88-C0C3E6E93B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Изображение 2">
            <a:extLst>
              <a:ext uri="{FF2B5EF4-FFF2-40B4-BE49-F238E27FC236}">
                <a16:creationId xmlns:a16="http://schemas.microsoft.com/office/drawing/2014/main" xmlns="" id="{790E862E-398F-571C-EC2C-3D17164DE05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4" name="Текст 54">
            <a:extLst>
              <a:ext uri="{FF2B5EF4-FFF2-40B4-BE49-F238E27FC236}">
                <a16:creationId xmlns:a16="http://schemas.microsoft.com/office/drawing/2014/main" xmlns="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rtlCol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lang="ru-RU" sz="1800"/>
            </a:lvl1pPr>
          </a:lstStyle>
          <a:p>
            <a:pPr rtl="0"/>
            <a:r>
              <a:rPr lang="ru-RU"/>
              <a:t>Подзаголовок слайда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xmlns="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 rtlCol="0">
            <a:normAutofit/>
          </a:bodyPr>
          <a:lstStyle>
            <a:lvl1pPr>
              <a:defRPr lang="ru-RU" sz="1800"/>
            </a:lvl1pPr>
            <a:lvl2pPr>
              <a:defRPr lang="ru-RU" sz="1800"/>
            </a:lvl2pPr>
            <a:lvl3pPr>
              <a:defRPr lang="ru-RU" sz="1800"/>
            </a:lvl3pPr>
            <a:lvl4pPr>
              <a:defRPr lang="ru-RU" sz="1800"/>
            </a:lvl4pPr>
            <a:lvl5pPr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0" name="Номер слайда 2">
            <a:extLst>
              <a:ext uri="{FF2B5EF4-FFF2-40B4-BE49-F238E27FC236}">
                <a16:creationId xmlns:a16="http://schemas.microsoft.com/office/drawing/2014/main" xmlns="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Графический объект 28">
            <a:extLst>
              <a:ext uri="{FF2B5EF4-FFF2-40B4-BE49-F238E27FC236}">
                <a16:creationId xmlns:a16="http://schemas.microsoft.com/office/drawing/2014/main" xmlns="" id="{D5595DD5-43B0-252F-8BC6-6B74340C5B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7193"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49" name="Полилиния 48">
            <a:extLst>
              <a:ext uri="{FF2B5EF4-FFF2-40B4-BE49-F238E27FC236}">
                <a16:creationId xmlns:a16="http://schemas.microsoft.com/office/drawing/2014/main" xmlns="" id="{BC3A3767-6C5E-8188-0A49-955BBACE37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xmlns="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8" name="Объект 3">
            <a:extLst>
              <a:ext uri="{FF2B5EF4-FFF2-40B4-BE49-F238E27FC236}">
                <a16:creationId xmlns:a16="http://schemas.microsoft.com/office/drawing/2014/main" xmlns="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7" name="Номер слайда 2">
            <a:extLst>
              <a:ext uri="{FF2B5EF4-FFF2-40B4-BE49-F238E27FC236}">
                <a16:creationId xmlns:a16="http://schemas.microsoft.com/office/drawing/2014/main" xmlns="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43" name="Графический объект 42">
            <a:extLst>
              <a:ext uri="{FF2B5EF4-FFF2-40B4-BE49-F238E27FC236}">
                <a16:creationId xmlns:a16="http://schemas.microsoft.com/office/drawing/2014/main" xmlns="" id="{C6639AD7-128F-B39D-B45F-0F22A2C6D6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7193"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Графический объект 53">
            <a:extLst>
              <a:ext uri="{FF2B5EF4-FFF2-40B4-BE49-F238E27FC236}">
                <a16:creationId xmlns:a16="http://schemas.microsoft.com/office/drawing/2014/main" xmlns="" id="{48479A23-C29C-C711-510C-05B69B8822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11443" r="10857"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Изображение 2">
            <a:extLst>
              <a:ext uri="{FF2B5EF4-FFF2-40B4-BE49-F238E27FC236}">
                <a16:creationId xmlns:a16="http://schemas.microsoft.com/office/drawing/2014/main" xmlns="" id="{F3DC42FA-4B8F-2EFC-CAB4-1CCAB93BEB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76CF4B8-1811-BD21-43A7-560AC4724F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30B7B4F0-D3BC-63DF-6429-F771BE5A32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 rtlCol="0"/>
          <a:lstStyle>
            <a:lvl1pPr algn="ctr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4" name="Объект 5">
            <a:extLst>
              <a:ext uri="{FF2B5EF4-FFF2-40B4-BE49-F238E27FC236}">
                <a16:creationId xmlns:a16="http://schemas.microsoft.com/office/drawing/2014/main" xmlns="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6" name="Номер слайда 2">
            <a:extLst>
              <a:ext uri="{FF2B5EF4-FFF2-40B4-BE49-F238E27FC236}">
                <a16:creationId xmlns:a16="http://schemas.microsoft.com/office/drawing/2014/main" xmlns="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xmlns="" id="{AEF1F750-031C-BDB7-BD7B-9CBE17406F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xmlns="" id="{FEB515B5-2D9F-58E1-6E3C-CCBF105D89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9" name="Изображение 2">
            <a:extLst>
              <a:ext uri="{FF2B5EF4-FFF2-40B4-BE49-F238E27FC236}">
                <a16:creationId xmlns:a16="http://schemas.microsoft.com/office/drawing/2014/main" xmlns="" id="{5CCFEDF9-5B69-87BA-8A33-35033DA401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rtlCol="0" anchor="b" anchorCtr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xmlns="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rtlCol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lang="ru-RU" sz="2400"/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xmlns="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xmlns="" id="{2C6B5F91-ABF5-D0B6-E43F-40CEDC3A6D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A52D64F1-27B6-A1E5-4F44-A6029FAB30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rtlCol="0" anchor="ctr" anchorCtr="0"/>
          <a:lstStyle>
            <a:defPPr>
              <a:defRPr lang="ru-RU"/>
            </a:def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xmlns="" id="{A626DE4B-D4E5-B36A-89FA-7C0E87AFC3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xmlns="" id="{95243571-BE64-3777-F992-88FC43A605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ADFAE2CB-0EAD-E788-FCB7-FB12F69391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rtlCol="0" anchor="b"/>
          <a:lstStyle>
            <a:lvl1pPr>
              <a:lnSpc>
                <a:spcPct val="100000"/>
              </a:lnSpc>
              <a:defRPr lang="ru-RU" sz="32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 rtlCol="0"/>
          <a:lstStyle>
            <a:lvl1pPr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lvl6pPr>
              <a:defRPr lang="ru-RU" sz="2000"/>
            </a:lvl6pPr>
            <a:lvl7pPr>
              <a:defRPr lang="ru-RU" sz="2000"/>
            </a:lvl7pPr>
            <a:lvl8pPr>
              <a:defRPr lang="ru-RU" sz="2000"/>
            </a:lvl8pPr>
            <a:lvl9pPr>
              <a:defRPr lang="ru-RU" sz="2000"/>
            </a:lvl9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CAA6B609-D718-DB49-892F-7E49376CC91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rtlCol="0" anchor="b"/>
          <a:lstStyle>
            <a:lvl1pPr>
              <a:lnSpc>
                <a:spcPct val="100000"/>
              </a:lnSpc>
              <a:defRPr lang="ru-RU" sz="32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lang="ru-RU">
                <a:latin typeface="+mn-lt"/>
                <a:cs typeface="+mn-cs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 rtlCol="0"/>
          <a:lstStyle>
            <a:lvl1pPr marL="0" indent="0">
              <a:buNone/>
              <a:defRPr lang="ru-RU" sz="1600"/>
            </a:lvl1pPr>
            <a:lvl2pPr marL="457200" indent="0">
              <a:buNone/>
              <a:defRPr lang="ru-RU" sz="1400"/>
            </a:lvl2pPr>
            <a:lvl3pPr marL="914400" indent="0">
              <a:buNone/>
              <a:defRPr lang="ru-RU" sz="1200"/>
            </a:lvl3pPr>
            <a:lvl4pPr marL="1371600" indent="0">
              <a:buNone/>
              <a:defRPr lang="ru-RU" sz="1000"/>
            </a:lvl4pPr>
            <a:lvl5pPr marL="1828800" indent="0">
              <a:buNone/>
              <a:defRPr lang="ru-RU" sz="1000"/>
            </a:lvl5pPr>
            <a:lvl6pPr marL="2286000" indent="0">
              <a:buNone/>
              <a:defRPr lang="ru-RU" sz="1000"/>
            </a:lvl6pPr>
            <a:lvl7pPr marL="2743200" indent="0">
              <a:buNone/>
              <a:defRPr lang="ru-RU" sz="1000"/>
            </a:lvl7pPr>
            <a:lvl8pPr marL="3200400" indent="0">
              <a:buNone/>
              <a:defRPr lang="ru-RU" sz="1000"/>
            </a:lvl8pPr>
            <a:lvl9pPr marL="3657600" indent="0">
              <a:buNone/>
              <a:defRPr lang="ru-RU" sz="1000"/>
            </a:lvl9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lang="ru-RU" sz="2800"/>
            </a:lvl1pPr>
            <a:lvl2pPr marL="457200" indent="0">
              <a:buNone/>
              <a:defRPr lang="ru-RU" sz="2800"/>
            </a:lvl2pPr>
            <a:lvl3pPr marL="914400" indent="0">
              <a:buNone/>
              <a:defRPr lang="ru-RU" sz="2400"/>
            </a:lvl3pPr>
            <a:lvl4pPr marL="1371600" indent="0">
              <a:buNone/>
              <a:defRPr lang="ru-RU" sz="2000"/>
            </a:lvl4pPr>
            <a:lvl5pPr marL="1828800" indent="0">
              <a:buNone/>
              <a:defRPr lang="ru-RU" sz="2000"/>
            </a:lvl5pPr>
            <a:lvl6pPr marL="2286000" indent="0">
              <a:buNone/>
              <a:defRPr lang="ru-RU" sz="2000"/>
            </a:lvl6pPr>
            <a:lvl7pPr marL="2743200" indent="0">
              <a:buNone/>
              <a:defRPr lang="ru-RU" sz="2000"/>
            </a:lvl7pPr>
            <a:lvl8pPr marL="3200400" indent="0">
              <a:buNone/>
              <a:defRPr lang="ru-RU" sz="2000"/>
            </a:lvl8pPr>
            <a:lvl9pPr marL="3657600" indent="0">
              <a:buNone/>
              <a:defRPr lang="ru-RU" sz="2000"/>
            </a:lvl9pPr>
          </a:lstStyle>
          <a:p>
            <a:pPr rtl="0"/>
            <a:r>
              <a:rPr lang="ru-RU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xmlns="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75923D9E-9381-3D11-B31A-1BF5C97F35B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Полилиния 7">
              <a:extLst>
                <a:ext uri="{FF2B5EF4-FFF2-40B4-BE49-F238E27FC236}">
                  <a16:creationId xmlns:a16="http://schemas.microsoft.com/office/drawing/2014/main" xmlns="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8" name="Полилиния 6">
              <a:extLst>
                <a:ext uri="{FF2B5EF4-FFF2-40B4-BE49-F238E27FC236}">
                  <a16:creationId xmlns:a16="http://schemas.microsoft.com/office/drawing/2014/main" xmlns="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0F297964-0B81-31DC-6D6D-1414832238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Полилиния 7">
              <a:extLst>
                <a:ext uri="{FF2B5EF4-FFF2-40B4-BE49-F238E27FC236}">
                  <a16:creationId xmlns:a16="http://schemas.microsoft.com/office/drawing/2014/main" xmlns="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  <p:sp>
          <p:nvSpPr>
            <p:cNvPr id="11" name="Полилиния 6">
              <a:extLst>
                <a:ext uri="{FF2B5EF4-FFF2-40B4-BE49-F238E27FC236}">
                  <a16:creationId xmlns:a16="http://schemas.microsoft.com/office/drawing/2014/main" xmlns="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14" name="Изображение 2">
            <a:extLst>
              <a:ext uri="{FF2B5EF4-FFF2-40B4-BE49-F238E27FC236}">
                <a16:creationId xmlns:a16="http://schemas.microsoft.com/office/drawing/2014/main" xmlns="" id="{EFFAEAD9-58A9-096B-C6D0-58F7AD08EB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3" name="Объект 2">
            <a:extLst>
              <a:ext uri="{FF2B5EF4-FFF2-40B4-BE49-F238E27FC236}">
                <a16:creationId xmlns:a16="http://schemas.microsoft.com/office/drawing/2014/main" xmlns="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50000"/>
              </a:lnSpc>
              <a:spcBef>
                <a:spcPts val="0"/>
              </a:spcBef>
              <a:defRPr lang="ru-RU" sz="2000"/>
            </a:lvl2pPr>
            <a:lvl3pPr marL="685800">
              <a:lnSpc>
                <a:spcPct val="150000"/>
              </a:lnSpc>
              <a:spcBef>
                <a:spcPts val="0"/>
              </a:spcBef>
              <a:defRPr lang="ru-RU" sz="18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537D12D-0FCA-3396-988D-452D3D526E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1710CE8-8A83-C0D3-623E-AFCC6C6A29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7AA66C80-37C3-6D28-7564-733A30B2CD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Полилиния: Фигура 28">
              <a:extLst>
                <a:ext uri="{FF2B5EF4-FFF2-40B4-BE49-F238E27FC236}">
                  <a16:creationId xmlns:a16="http://schemas.microsoft.com/office/drawing/2014/main" xmlns="" id="{D9DB7C23-E0CF-A75F-BFFD-4E7679AF4A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/>
            </a:p>
          </p:txBody>
        </p:sp>
        <p:sp>
          <p:nvSpPr>
            <p:cNvPr id="15" name="Полилиния: фигура 15">
              <a:extLst>
                <a:ext uri="{FF2B5EF4-FFF2-40B4-BE49-F238E27FC236}">
                  <a16:creationId xmlns:a16="http://schemas.microsoft.com/office/drawing/2014/main" xmlns="" id="{4D62A0CC-A0CE-403A-A167-27225B2C60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Изображение 2">
              <a:extLst>
                <a:ext uri="{FF2B5EF4-FFF2-40B4-BE49-F238E27FC236}">
                  <a16:creationId xmlns:a16="http://schemas.microsoft.com/office/drawing/2014/main" xmlns="" id="{F8AD83DA-A293-6D56-F606-7C98C403A3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rtlCol="0" anchor="ctr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 dirty="0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xmlns="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86F8B46B-EF6E-BC12-09E2-0F3B779197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5D7B4F11-E150-473B-98F5-6E6AC96468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36" name="Полилиния 35">
            <a:extLst>
              <a:ext uri="{FF2B5EF4-FFF2-40B4-BE49-F238E27FC236}">
                <a16:creationId xmlns:a16="http://schemas.microsoft.com/office/drawing/2014/main" xmlns="" id="{A8E2FA61-C047-21BB-AA50-F84AD76854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олилиния 32">
            <a:extLst>
              <a:ext uri="{FF2B5EF4-FFF2-40B4-BE49-F238E27FC236}">
                <a16:creationId xmlns:a16="http://schemas.microsoft.com/office/drawing/2014/main" xmlns="" id="{1A2791BA-760E-9FA5-8743-D0B699FC983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lvl="0" algn="ctr" rtl="0"/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Текст слайда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</p:txBody>
      </p:sp>
      <p:sp>
        <p:nvSpPr>
          <p:cNvPr id="52" name="Рисунок 7">
            <a:extLst>
              <a:ext uri="{FF2B5EF4-FFF2-40B4-BE49-F238E27FC236}">
                <a16:creationId xmlns:a16="http://schemas.microsoft.com/office/drawing/2014/main" xmlns="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/>
              <a:t>Щелкните, чтобы добавить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xmlns="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Изображение 1">
            <a:extLst>
              <a:ext uri="{FF2B5EF4-FFF2-40B4-BE49-F238E27FC236}">
                <a16:creationId xmlns:a16="http://schemas.microsoft.com/office/drawing/2014/main" xmlns="" id="{2A3EC91E-4089-D366-06D3-3E66F93DFA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3" name="Полилиния: фигура 52">
            <a:extLst>
              <a:ext uri="{FF2B5EF4-FFF2-40B4-BE49-F238E27FC236}">
                <a16:creationId xmlns:a16="http://schemas.microsoft.com/office/drawing/2014/main" xmlns="" id="{70F595E1-C910-3710-90E9-AF5FFCE058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9" name="Полилиния 70">
            <a:extLst>
              <a:ext uri="{FF2B5EF4-FFF2-40B4-BE49-F238E27FC236}">
                <a16:creationId xmlns:a16="http://schemas.microsoft.com/office/drawing/2014/main" xmlns="" id="{AA39EF58-54F1-4AC9-1D83-2E7DEEAAEA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1" name="Полилиния 70">
            <a:extLst>
              <a:ext uri="{FF2B5EF4-FFF2-40B4-BE49-F238E27FC236}">
                <a16:creationId xmlns:a16="http://schemas.microsoft.com/office/drawing/2014/main" xmlns="" id="{0C320934-59CC-4123-C7C1-FEEE89F304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33" name="Изображение 4">
            <a:extLst>
              <a:ext uri="{FF2B5EF4-FFF2-40B4-BE49-F238E27FC236}">
                <a16:creationId xmlns:a16="http://schemas.microsoft.com/office/drawing/2014/main" xmlns="" id="{EC46DC71-C12A-96C8-3FE2-AA95AB58B3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rtlCol="0" anchor="b" anchorCtr="0">
            <a:noAutofit/>
          </a:bodyPr>
          <a:lstStyle>
            <a:lvl1pPr algn="l">
              <a:lnSpc>
                <a:spcPct val="100000"/>
              </a:lnSpc>
              <a:defRPr lang="ru-RU" sz="3600" b="1">
                <a:latin typeface="+mj-lt"/>
                <a:cs typeface="Arial" panose="020B0604020202020204" pitchFamily="34" charset="0"/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xmlns="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 rtlCol="0">
            <a:normAutofit/>
          </a:bodyPr>
          <a:lstStyle>
            <a:lvl1pPr>
              <a:spcBef>
                <a:spcPts val="1000"/>
              </a:spcBef>
              <a:defRPr lang="ru-RU" sz="1800"/>
            </a:lvl1pPr>
            <a:lvl2pPr>
              <a:spcBef>
                <a:spcPts val="1000"/>
              </a:spcBef>
              <a:defRPr lang="ru-RU" sz="1800"/>
            </a:lvl2pPr>
            <a:lvl3pPr>
              <a:spcBef>
                <a:spcPts val="1000"/>
              </a:spcBef>
              <a:defRPr lang="ru-RU" sz="1800"/>
            </a:lvl3pPr>
            <a:lvl4pPr>
              <a:spcBef>
                <a:spcPts val="1000"/>
              </a:spcBef>
              <a:defRPr lang="ru-RU" sz="1800"/>
            </a:lvl4pPr>
            <a:lvl5pPr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8" name="Номер слайда 2">
            <a:extLst>
              <a:ext uri="{FF2B5EF4-FFF2-40B4-BE49-F238E27FC236}">
                <a16:creationId xmlns:a16="http://schemas.microsoft.com/office/drawing/2014/main" xmlns="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>
            <a:extLst>
              <a:ext uri="{FF2B5EF4-FFF2-40B4-BE49-F238E27FC236}">
                <a16:creationId xmlns:a16="http://schemas.microsoft.com/office/drawing/2014/main" xmlns="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11" name="Изображение 0">
            <a:extLst>
              <a:ext uri="{FF2B5EF4-FFF2-40B4-BE49-F238E27FC236}">
                <a16:creationId xmlns:a16="http://schemas.microsoft.com/office/drawing/2014/main" xmlns="" id="{CD2D664E-6702-6607-A37E-2E99614491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3" name="Изображение 1">
            <a:extLst>
              <a:ext uri="{FF2B5EF4-FFF2-40B4-BE49-F238E27FC236}">
                <a16:creationId xmlns:a16="http://schemas.microsoft.com/office/drawing/2014/main" xmlns="" id="{951C5737-DF7E-D671-AC74-9E488335BC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Полилиния: фигура 38">
            <a:extLst>
              <a:ext uri="{FF2B5EF4-FFF2-40B4-BE49-F238E27FC236}">
                <a16:creationId xmlns:a16="http://schemas.microsoft.com/office/drawing/2014/main" xmlns="" id="{F232A1E1-DD38-15EA-6CA1-A84950EC43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7" name="Изображение 5">
            <a:extLst>
              <a:ext uri="{FF2B5EF4-FFF2-40B4-BE49-F238E27FC236}">
                <a16:creationId xmlns:a16="http://schemas.microsoft.com/office/drawing/2014/main" xmlns="" id="{B9036D42-A06F-E6EE-BB91-8BAF045198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19" name="Изображение 6">
            <a:extLst>
              <a:ext uri="{FF2B5EF4-FFF2-40B4-BE49-F238E27FC236}">
                <a16:creationId xmlns:a16="http://schemas.microsoft.com/office/drawing/2014/main" xmlns="" id="{86E0540C-3355-A50D-AC61-047B54B70C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Номер слайда 2">
            <a:extLst>
              <a:ext uri="{FF2B5EF4-FFF2-40B4-BE49-F238E27FC236}">
                <a16:creationId xmlns:a16="http://schemas.microsoft.com/office/drawing/2014/main" xmlns="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2" name="Объект 2">
            <a:extLst>
              <a:ext uri="{FF2B5EF4-FFF2-40B4-BE49-F238E27FC236}">
                <a16:creationId xmlns:a16="http://schemas.microsoft.com/office/drawing/2014/main" xmlns="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 26">
            <a:extLst>
              <a:ext uri="{FF2B5EF4-FFF2-40B4-BE49-F238E27FC236}">
                <a16:creationId xmlns:a16="http://schemas.microsoft.com/office/drawing/2014/main" xmlns="" id="{3C7B0BB3-A5CA-7C72-DC39-AD00EC9096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олилиния 17">
            <a:extLst>
              <a:ext uri="{FF2B5EF4-FFF2-40B4-BE49-F238E27FC236}">
                <a16:creationId xmlns:a16="http://schemas.microsoft.com/office/drawing/2014/main" xmlns="" id="{07871527-68A5-0A5C-F5A6-A80523BAC9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CEB118B3-9B06-AD11-738A-7A0651F98B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олилиния 15">
            <a:extLst>
              <a:ext uri="{FF2B5EF4-FFF2-40B4-BE49-F238E27FC236}">
                <a16:creationId xmlns:a16="http://schemas.microsoft.com/office/drawing/2014/main" xmlns="" id="{0EA94262-504E-06F2-F383-E832C37B125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lvl="0" rtl="0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Заголовок 19">
            <a:extLst>
              <a:ext uri="{FF2B5EF4-FFF2-40B4-BE49-F238E27FC236}">
                <a16:creationId xmlns:a16="http://schemas.microsoft.com/office/drawing/2014/main" xmlns="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/>
            </a:lvl1pPr>
          </a:lstStyle>
          <a:p>
            <a:pPr rtl="0"/>
            <a:r>
              <a:rPr lang="ru-RU" dirty="0"/>
              <a:t>Заголовок слайда</a:t>
            </a:r>
          </a:p>
        </p:txBody>
      </p:sp>
      <p:sp>
        <p:nvSpPr>
          <p:cNvPr id="19" name="Номер слайда 2">
            <a:extLst>
              <a:ext uri="{FF2B5EF4-FFF2-40B4-BE49-F238E27FC236}">
                <a16:creationId xmlns:a16="http://schemas.microsoft.com/office/drawing/2014/main" xmlns="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23" name="Объект 3">
            <a:extLst>
              <a:ext uri="{FF2B5EF4-FFF2-40B4-BE49-F238E27FC236}">
                <a16:creationId xmlns:a16="http://schemas.microsoft.com/office/drawing/2014/main" xmlns="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283464" indent="-283464">
              <a:spcBef>
                <a:spcPts val="1000"/>
              </a:spcBef>
              <a:defRPr lang="ru-RU" sz="1800"/>
            </a:lvl3pPr>
            <a:lvl4pPr marL="283464" indent="-283464">
              <a:spcBef>
                <a:spcPts val="1000"/>
              </a:spcBef>
              <a:defRPr lang="ru-RU" sz="1800"/>
            </a:lvl4pPr>
            <a:lvl5pPr marL="283464"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25" name="Объект 5">
            <a:extLst>
              <a:ext uri="{FF2B5EF4-FFF2-40B4-BE49-F238E27FC236}">
                <a16:creationId xmlns:a16="http://schemas.microsoft.com/office/drawing/2014/main" xmlns="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283464" indent="-283464">
              <a:spcBef>
                <a:spcPts val="1000"/>
              </a:spcBef>
              <a:defRPr lang="ru-RU" sz="1800"/>
            </a:lvl3pPr>
            <a:lvl4pPr marL="283464" indent="-283464">
              <a:spcBef>
                <a:spcPts val="1000"/>
              </a:spcBef>
              <a:defRPr lang="ru-RU" sz="1800"/>
            </a:lvl4pPr>
            <a:lvl5pPr marL="283464"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 dirty="0"/>
              <a:t>Текст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76CF4B8-1811-BD21-43A7-560AC4724F3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sz="450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30B7B4F0-D3BC-63DF-6429-F771BE5A32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</a:lstStyle>
          <a:p>
            <a:pPr algn="ctr" rtl="0"/>
            <a:endParaRPr lang="ru-RU" sz="160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 rtlCol="0"/>
          <a:lstStyle>
            <a:lvl1pPr algn="l">
              <a:lnSpc>
                <a:spcPct val="100000"/>
              </a:lnSpc>
              <a:defRPr lang="ru-RU" sz="3600">
                <a:solidFill>
                  <a:schemeClr val="accent6"/>
                </a:solidFill>
              </a:defRPr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 rtlCol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lang="ru-RU"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lang="ru-RU"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lang="ru-RU"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lang="ru-RU" sz="1800"/>
            </a:lvl4pPr>
            <a:lvl5pPr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/>
            </a:lvl1pPr>
            <a:lvl2pPr indent="-283464">
              <a:spcBef>
                <a:spcPts val="1000"/>
              </a:spcBef>
              <a:defRPr lang="ru-RU" sz="1800"/>
            </a:lvl2pPr>
            <a:lvl3pPr indent="-283464">
              <a:spcBef>
                <a:spcPts val="1000"/>
              </a:spcBef>
              <a:defRPr lang="ru-RU" sz="1800"/>
            </a:lvl3pPr>
            <a:lvl4pPr indent="-283464">
              <a:spcBef>
                <a:spcPts val="1000"/>
              </a:spcBef>
              <a:defRPr lang="ru-RU" sz="1800"/>
            </a:lvl4pPr>
            <a:lvl5pPr indent="-283464">
              <a:spcBef>
                <a:spcPts val="1000"/>
              </a:spcBef>
              <a:defRPr lang="ru-RU" sz="1800"/>
            </a:lvl5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31" name="Рисунок 30">
            <a:extLst>
              <a:ext uri="{FF2B5EF4-FFF2-40B4-BE49-F238E27FC236}">
                <a16:creationId xmlns:a16="http://schemas.microsoft.com/office/drawing/2014/main" xmlns="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>
            <a:lvl1pPr marL="0" indent="0">
              <a:buNone/>
              <a:defRPr lang="ru-RU" sz="1800"/>
            </a:lvl1pPr>
          </a:lstStyle>
          <a:p>
            <a:pPr lvl="0" rtl="0"/>
            <a:r>
              <a:rPr lang="ru-RU"/>
              <a:t>Щелкните, чтобы добавить рисунок</a:t>
            </a:r>
          </a:p>
        </p:txBody>
      </p: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xmlns="" id="{B9152F76-E42E-3D76-6BDB-2FA0D69216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Полилиния: Фигура 28">
              <a:extLst>
                <a:ext uri="{FF2B5EF4-FFF2-40B4-BE49-F238E27FC236}">
                  <a16:creationId xmlns:a16="http://schemas.microsoft.com/office/drawing/2014/main" xmlns="" id="{ED0348C7-D83F-0AD7-2539-41219A7956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/>
            </a:p>
          </p:txBody>
        </p:sp>
        <p:sp>
          <p:nvSpPr>
            <p:cNvPr id="21" name="Полилиния: Фигура 25">
              <a:extLst>
                <a:ext uri="{FF2B5EF4-FFF2-40B4-BE49-F238E27FC236}">
                  <a16:creationId xmlns:a16="http://schemas.microsoft.com/office/drawing/2014/main" xmlns="" id="{E911AA2D-BE77-278D-CD2E-2EB3E180F3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2" name="Полилиния: фигура 15">
              <a:extLst>
                <a:ext uri="{FF2B5EF4-FFF2-40B4-BE49-F238E27FC236}">
                  <a16:creationId xmlns:a16="http://schemas.microsoft.com/office/drawing/2014/main" xmlns="" id="{B6CE0BA6-C0FD-AC39-6C31-8477E0CAFD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lvl="0" rtl="0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Изображение 2">
              <a:extLst>
                <a:ext uri="{FF2B5EF4-FFF2-40B4-BE49-F238E27FC236}">
                  <a16:creationId xmlns:a16="http://schemas.microsoft.com/office/drawing/2014/main" xmlns="" id="{666AD1A4-36DE-12F3-BB78-BA678A5957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>
              <a:defPPr>
                <a:defRPr lang="ru-RU"/>
              </a:defPPr>
            </a:lstStyle>
            <a:p>
              <a:pPr rtl="0"/>
              <a:endParaRPr lang="ru-RU" dirty="0"/>
            </a:p>
          </p:txBody>
        </p:sp>
      </p:grpSp>
      <p:sp>
        <p:nvSpPr>
          <p:cNvPr id="44" name="Номер слайда 2">
            <a:extLst>
              <a:ext uri="{FF2B5EF4-FFF2-40B4-BE49-F238E27FC236}">
                <a16:creationId xmlns:a16="http://schemas.microsoft.com/office/drawing/2014/main" xmlns="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>
            <a:extLst>
              <a:ext uri="{FF2B5EF4-FFF2-40B4-BE49-F238E27FC236}">
                <a16:creationId xmlns:a16="http://schemas.microsoft.com/office/drawing/2014/main" xmlns="" id="{28259CF0-6BC5-3693-6F49-C4489C07C3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6" name="Изображение 4">
            <a:extLst>
              <a:ext uri="{FF2B5EF4-FFF2-40B4-BE49-F238E27FC236}">
                <a16:creationId xmlns:a16="http://schemas.microsoft.com/office/drawing/2014/main" xmlns="" id="{9019DA73-2516-F3D2-ECDB-620C90483D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14" name="Полилиния 13">
            <a:extLst>
              <a:ext uri="{FF2B5EF4-FFF2-40B4-BE49-F238E27FC236}">
                <a16:creationId xmlns:a16="http://schemas.microsoft.com/office/drawing/2014/main" xmlns="" id="{5665DA82-D253-8EC5-5DFB-F0266ED9FB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pic>
        <p:nvPicPr>
          <p:cNvPr id="21" name="Изображение 2">
            <a:extLst>
              <a:ext uri="{FF2B5EF4-FFF2-40B4-BE49-F238E27FC236}">
                <a16:creationId xmlns:a16="http://schemas.microsoft.com/office/drawing/2014/main" xmlns="" id="{A8B7F1F1-806C-8D65-7340-220A0C4653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Полилиния 11">
            <a:extLst>
              <a:ext uri="{FF2B5EF4-FFF2-40B4-BE49-F238E27FC236}">
                <a16:creationId xmlns:a16="http://schemas.microsoft.com/office/drawing/2014/main" xmlns="" id="{E76518D4-6149-BA03-3BE5-6A13A792C1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 rtlCol="0">
            <a:noAutofit/>
          </a:bodyPr>
          <a:lstStyle>
            <a:lvl1pPr algn="l">
              <a:lnSpc>
                <a:spcPct val="100000"/>
              </a:lnSpc>
              <a:defRPr lang="ru-RU" sz="36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0" name="Объект 2">
            <a:extLst>
              <a:ext uri="{FF2B5EF4-FFF2-40B4-BE49-F238E27FC236}">
                <a16:creationId xmlns:a16="http://schemas.microsoft.com/office/drawing/2014/main" xmlns="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 rtlCol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ru-RU" sz="2400"/>
            </a:lvl1pPr>
            <a:lvl2pPr marL="347472">
              <a:lnSpc>
                <a:spcPct val="100000"/>
              </a:lnSpc>
              <a:spcBef>
                <a:spcPts val="0"/>
              </a:spcBef>
              <a:defRPr lang="ru-RU" sz="2400"/>
            </a:lvl2pPr>
            <a:lvl3pPr marL="685800">
              <a:lnSpc>
                <a:spcPct val="100000"/>
              </a:lnSpc>
              <a:spcBef>
                <a:spcPts val="0"/>
              </a:spcBef>
              <a:defRPr lang="ru-RU" sz="2400"/>
            </a:lvl3pPr>
          </a:lstStyle>
          <a:p>
            <a:pPr lvl="0" rtl="0"/>
            <a:r>
              <a:rPr lang="ru-RU"/>
              <a:t>Текст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 rtlCol="0">
            <a:normAutofit/>
          </a:bodyPr>
          <a:lstStyle>
            <a:lvl1pPr marL="0" indent="0">
              <a:buNone/>
              <a:defRPr lang="ru-RU" sz="1800"/>
            </a:lvl1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20" name="Номер слайда 2">
            <a:extLst>
              <a:ext uri="{FF2B5EF4-FFF2-40B4-BE49-F238E27FC236}">
                <a16:creationId xmlns:a16="http://schemas.microsoft.com/office/drawing/2014/main" xmlns="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 rtlCol="0"/>
          <a:lstStyle>
            <a:lvl1pPr>
              <a:defRPr lang="ru-RU" sz="1600">
                <a:latin typeface="+mj-lt"/>
              </a:defRPr>
            </a:lvl1pPr>
          </a:lstStyle>
          <a:p>
            <a:pPr rtl="0"/>
            <a:fld id="{48F63A3B-78C7-47BE-AE5E-E10140E046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lang="ru-RU" sz="1200">
                <a:solidFill>
                  <a:schemeClr val="accent6"/>
                </a:solidFill>
                <a:latin typeface="+mn-lt"/>
                <a:cs typeface="+mn-cs" panose="020B0604020202020204" pitchFamily="34" charset="0"/>
              </a:defRPr>
            </a:lvl1pPr>
          </a:lstStyle>
          <a:p>
            <a:fld id="{48F63A3B-78C7-47BE-AE5E-E10140E04643}" type="slidenum">
              <a:rPr lang="ru-RU" smtClean="0"/>
              <a:pPr/>
              <a:t>‹#›</a:t>
            </a:fld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lang="ru-RU"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lang="ru-RU"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cs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F971E5D-977C-0A03-0C8F-93A5FEF84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4483B3-E669-CE22-188B-EE93DF800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0095" y="1140903"/>
            <a:ext cx="8145931" cy="2605798"/>
          </a:xfrm>
        </p:spPr>
        <p:txBody>
          <a:bodyPr rtlCol="0"/>
          <a:lstStyle>
            <a:defPPr>
              <a:defRPr lang="ru-RU"/>
            </a:defPPr>
          </a:lstStyle>
          <a:p>
            <a:pPr rtl="0">
              <a:lnSpc>
                <a:spcPct val="120000"/>
              </a:lnSpc>
            </a:pPr>
            <a:r>
              <a:rPr lang="ru-RU" sz="3200" b="0" dirty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400" b="0" dirty="0">
                <a:solidFill>
                  <a:schemeClr val="accent3">
                    <a:lumMod val="50000"/>
                  </a:schemeClr>
                </a:solidFill>
              </a:rPr>
              <a:t> психолого-медико-педагогической диагностике и сопровождении обучающихся с инвалидностью, ОВЗ: проблемы и приоритеты развития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E64463B-C710-7F6E-F51C-9DF6009527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08148" y="5163685"/>
            <a:ext cx="7965460" cy="901555"/>
          </a:xfrm>
        </p:spPr>
        <p:txBody>
          <a:bodyPr rtlCol="0"/>
          <a:lstStyle>
            <a:defPPr>
              <a:defRPr lang="ru-RU"/>
            </a:defPPr>
          </a:lstStyle>
          <a:p>
            <a:pPr marL="0" indent="0" algn="r" rtl="0">
              <a:spcBef>
                <a:spcPts val="0"/>
              </a:spcBef>
              <a:buNone/>
            </a:pPr>
            <a:r>
              <a:rPr lang="ru-RU" sz="2000" dirty="0"/>
              <a:t>М.В. Григорович,</a:t>
            </a:r>
          </a:p>
          <a:p>
            <a:pPr marL="0" indent="0" algn="r" rtl="0">
              <a:spcBef>
                <a:spcPts val="0"/>
              </a:spcBef>
              <a:buNone/>
            </a:pPr>
            <a:r>
              <a:rPr lang="ru-RU" sz="2000" dirty="0"/>
              <a:t>заместитель директора МБУ «ЦППМИСП»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77860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60F1AED-0182-91E8-F67C-7C72E91E3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D639F01E-B7B1-237B-A9E8-6FA5B4E3F449}"/>
              </a:ext>
            </a:extLst>
          </p:cNvPr>
          <p:cNvSpPr/>
          <p:nvPr/>
        </p:nvSpPr>
        <p:spPr>
          <a:xfrm>
            <a:off x="1219582" y="462014"/>
            <a:ext cx="10587789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02C8F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DejaVu Sans"/>
                <a:cs typeface="DejaVu Sans"/>
              </a:rPr>
              <a:t>О</a:t>
            </a:r>
            <a:r>
              <a:rPr lang="ru-RU" sz="20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Times New Roman" panose="02020603050405020304" pitchFamily="18" charset="0"/>
                <a:cs typeface="DejaVu Sans"/>
              </a:rPr>
              <a:t>беспеченность ДОУ, ОО специалистами социально-­психологической службы </a:t>
            </a:r>
          </a:p>
          <a:p>
            <a:pPr algn="ctr"/>
            <a:r>
              <a:rPr lang="ru-RU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Times New Roman" panose="02020603050405020304" pitchFamily="18" charset="0"/>
                <a:cs typeface="DejaVu Sans"/>
              </a:rPr>
              <a:t>(педагоги-психологи, социальные педагоги, учителя-дефектологи, учителя-логопеды, тьюторы)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25E94A81-03BD-6E6E-1527-3EAD17F8D6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893688"/>
              </p:ext>
            </p:extLst>
          </p:nvPr>
        </p:nvGraphicFramePr>
        <p:xfrm>
          <a:off x="1337912" y="1515776"/>
          <a:ext cx="10469458" cy="515549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67921">
                  <a:extLst>
                    <a:ext uri="{9D8B030D-6E8A-4147-A177-3AD203B41FA5}">
                      <a16:colId xmlns:a16="http://schemas.microsoft.com/office/drawing/2014/main" xmlns="" val="1265874751"/>
                    </a:ext>
                  </a:extLst>
                </a:gridCol>
                <a:gridCol w="1580548">
                  <a:extLst>
                    <a:ext uri="{9D8B030D-6E8A-4147-A177-3AD203B41FA5}">
                      <a16:colId xmlns:a16="http://schemas.microsoft.com/office/drawing/2014/main" xmlns="" val="198644760"/>
                    </a:ext>
                  </a:extLst>
                </a:gridCol>
                <a:gridCol w="1580548">
                  <a:extLst>
                    <a:ext uri="{9D8B030D-6E8A-4147-A177-3AD203B41FA5}">
                      <a16:colId xmlns:a16="http://schemas.microsoft.com/office/drawing/2014/main" xmlns="" val="3300368144"/>
                    </a:ext>
                  </a:extLst>
                </a:gridCol>
                <a:gridCol w="1501914">
                  <a:extLst>
                    <a:ext uri="{9D8B030D-6E8A-4147-A177-3AD203B41FA5}">
                      <a16:colId xmlns:a16="http://schemas.microsoft.com/office/drawing/2014/main" xmlns="" val="1618790503"/>
                    </a:ext>
                  </a:extLst>
                </a:gridCol>
                <a:gridCol w="1501914">
                  <a:extLst>
                    <a:ext uri="{9D8B030D-6E8A-4147-A177-3AD203B41FA5}">
                      <a16:colId xmlns:a16="http://schemas.microsoft.com/office/drawing/2014/main" xmlns="" val="1380444834"/>
                    </a:ext>
                  </a:extLst>
                </a:gridCol>
                <a:gridCol w="1536613">
                  <a:extLst>
                    <a:ext uri="{9D8B030D-6E8A-4147-A177-3AD203B41FA5}">
                      <a16:colId xmlns:a16="http://schemas.microsoft.com/office/drawing/2014/main" xmlns="" val="3372931714"/>
                    </a:ext>
                  </a:extLst>
                </a:gridCol>
              </a:tblGrid>
              <a:tr h="4050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МБДОУ ДС №22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МБДОУ ДС №32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МБОУ СОШ №30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МБОУ СОШ №12 с УИОП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/>
                        <a:t>МБОУ Городищенская СОШ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8829969"/>
                  </a:ext>
                </a:extLst>
              </a:tr>
              <a:tr h="699201">
                <a:tc>
                  <a:txBody>
                    <a:bodyPr/>
                    <a:lstStyle/>
                    <a:p>
                      <a:r>
                        <a:rPr lang="ru-RU" dirty="0"/>
                        <a:t>Общее кол-во обучающихся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9970632"/>
                  </a:ext>
                </a:extLst>
              </a:tr>
              <a:tr h="725541">
                <a:tc>
                  <a:txBody>
                    <a:bodyPr/>
                    <a:lstStyle/>
                    <a:p>
                      <a:r>
                        <a:rPr lang="ru-RU" dirty="0"/>
                        <a:t>Кол-во обучающихся с ОВЗ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8983493"/>
                  </a:ext>
                </a:extLst>
              </a:tr>
              <a:tr h="699201">
                <a:tc>
                  <a:txBody>
                    <a:bodyPr/>
                    <a:lstStyle/>
                    <a:p>
                      <a:r>
                        <a:rPr lang="ru-RU" dirty="0"/>
                        <a:t>Педагог-психолог (ст.)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4,5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3,25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4777419"/>
                  </a:ext>
                </a:extLst>
              </a:tr>
              <a:tr h="699201">
                <a:tc>
                  <a:txBody>
                    <a:bodyPr/>
                    <a:lstStyle/>
                    <a:p>
                      <a:r>
                        <a:rPr lang="ru-RU" dirty="0"/>
                        <a:t>Учитель-логопед (ст.)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6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3,25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0,25</a:t>
                      </a: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3626548"/>
                  </a:ext>
                </a:extLst>
              </a:tr>
              <a:tr h="699201">
                <a:tc>
                  <a:txBody>
                    <a:bodyPr/>
                    <a:lstStyle/>
                    <a:p>
                      <a:r>
                        <a:rPr lang="ru-RU" dirty="0"/>
                        <a:t>Учитель-дефектолог (ст.)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0,25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7091758"/>
                  </a:ext>
                </a:extLst>
              </a:tr>
              <a:tr h="405093">
                <a:tc>
                  <a:txBody>
                    <a:bodyPr/>
                    <a:lstStyle/>
                    <a:p>
                      <a:r>
                        <a:rPr lang="ru-RU" dirty="0" err="1"/>
                        <a:t>Тютор</a:t>
                      </a:r>
                      <a:r>
                        <a:rPr lang="ru-RU" dirty="0"/>
                        <a:t> (ст.)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0,25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8193557"/>
                  </a:ext>
                </a:extLst>
              </a:tr>
              <a:tr h="405093">
                <a:tc>
                  <a:txBody>
                    <a:bodyPr/>
                    <a:lstStyle/>
                    <a:p>
                      <a:r>
                        <a:rPr lang="ru-RU" dirty="0"/>
                        <a:t>Социальный педагог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0,75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66664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5093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15568" y="6466538"/>
            <a:ext cx="2844800" cy="365125"/>
          </a:xfrm>
        </p:spPr>
        <p:txBody>
          <a:bodyPr/>
          <a:lstStyle/>
          <a:p>
            <a:pPr>
              <a:defRPr/>
            </a:pPr>
            <a:fld id="{CC348911-D48F-4910-95F3-2DC5FD86C776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3" name="Picture 2" descr="d:\Users\snitko\Desktop\в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138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974568" y="2265830"/>
            <a:ext cx="21907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srgbClr val="002060"/>
                </a:solidFill>
              </a:rPr>
              <a:t> 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43339" y="6670003"/>
            <a:ext cx="11525331" cy="211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7072182" y="42269"/>
            <a:ext cx="4880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chemeClr val="tx1">
                      <a:alpha val="28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24466" y="2744992"/>
            <a:ext cx="184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5403" y="436913"/>
            <a:ext cx="8051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</a:rPr>
              <a:t>Проблемы и пути решения</a:t>
            </a:r>
            <a:endParaRPr lang="ru-RU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6766" y="1996743"/>
            <a:ext cx="3998567" cy="393954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rgbClr val="202C8F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</a:rPr>
              <a:t>Отсутствие штатных единиц специалистов службы в ОО</a:t>
            </a:r>
          </a:p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</a:rPr>
              <a:t>Недостаточный контроль со стороны руководства школы за организацией деятельности </a:t>
            </a:r>
            <a:r>
              <a:rPr lang="ru-RU" sz="2000" dirty="0" err="1">
                <a:solidFill>
                  <a:schemeClr val="accent1">
                    <a:lumMod val="25000"/>
                  </a:schemeClr>
                </a:solidFill>
              </a:rPr>
              <a:t>ППк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</a:rPr>
              <a:t> и выполнением рекомендаций ТПМПК</a:t>
            </a:r>
          </a:p>
          <a:p>
            <a:pPr marL="457200" indent="-457200">
              <a:spcAft>
                <a:spcPts val="1200"/>
              </a:spcAft>
              <a:buFontTx/>
              <a:buAutoNum type="arabicPeriod"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</a:rPr>
              <a:t>Неготовность родителей детей с ОВЗ выполнять рекомендации ТПМПК</a:t>
            </a:r>
          </a:p>
          <a:p>
            <a:endParaRPr lang="ru-RU" sz="20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xmlns="" id="{FAB56E8E-B48E-0A45-8905-2F8A333EB770}"/>
              </a:ext>
            </a:extLst>
          </p:cNvPr>
          <p:cNvSpPr/>
          <p:nvPr/>
        </p:nvSpPr>
        <p:spPr>
          <a:xfrm>
            <a:off x="5517886" y="1342276"/>
            <a:ext cx="1234056" cy="2824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27" h="21600" extrusionOk="0">
                <a:moveTo>
                  <a:pt x="15416" y="21600"/>
                </a:moveTo>
                <a:cubicBezTo>
                  <a:pt x="14592" y="21600"/>
                  <a:pt x="13922" y="21173"/>
                  <a:pt x="13922" y="20649"/>
                </a:cubicBezTo>
                <a:lnTo>
                  <a:pt x="13922" y="8175"/>
                </a:lnTo>
                <a:cubicBezTo>
                  <a:pt x="13922" y="7650"/>
                  <a:pt x="14592" y="7223"/>
                  <a:pt x="15416" y="7223"/>
                </a:cubicBezTo>
                <a:lnTo>
                  <a:pt x="18086" y="7223"/>
                </a:lnTo>
                <a:cubicBezTo>
                  <a:pt x="18134" y="7158"/>
                  <a:pt x="18163" y="7027"/>
                  <a:pt x="18064" y="6951"/>
                </a:cubicBezTo>
                <a:lnTo>
                  <a:pt x="11934" y="2343"/>
                </a:lnTo>
                <a:cubicBezTo>
                  <a:pt x="11168" y="1767"/>
                  <a:pt x="9949" y="1767"/>
                  <a:pt x="9183" y="2343"/>
                </a:cubicBezTo>
                <a:lnTo>
                  <a:pt x="3056" y="6953"/>
                </a:lnTo>
                <a:cubicBezTo>
                  <a:pt x="2954" y="7030"/>
                  <a:pt x="2983" y="7160"/>
                  <a:pt x="3034" y="7226"/>
                </a:cubicBezTo>
                <a:lnTo>
                  <a:pt x="5704" y="7226"/>
                </a:lnTo>
                <a:cubicBezTo>
                  <a:pt x="6528" y="7226"/>
                  <a:pt x="7198" y="7652"/>
                  <a:pt x="7198" y="8177"/>
                </a:cubicBezTo>
                <a:lnTo>
                  <a:pt x="7198" y="17042"/>
                </a:lnTo>
                <a:cubicBezTo>
                  <a:pt x="7198" y="17566"/>
                  <a:pt x="6528" y="17993"/>
                  <a:pt x="5704" y="17993"/>
                </a:cubicBezTo>
                <a:cubicBezTo>
                  <a:pt x="4880" y="17993"/>
                  <a:pt x="4210" y="17566"/>
                  <a:pt x="4210" y="17042"/>
                </a:cubicBezTo>
                <a:lnTo>
                  <a:pt x="4210" y="9126"/>
                </a:lnTo>
                <a:lnTo>
                  <a:pt x="2928" y="9126"/>
                </a:lnTo>
                <a:cubicBezTo>
                  <a:pt x="1819" y="9126"/>
                  <a:pt x="819" y="8702"/>
                  <a:pt x="321" y="8021"/>
                </a:cubicBezTo>
                <a:cubicBezTo>
                  <a:pt x="-236" y="7254"/>
                  <a:pt x="-57" y="6354"/>
                  <a:pt x="778" y="5726"/>
                </a:cubicBezTo>
                <a:lnTo>
                  <a:pt x="6909" y="1119"/>
                </a:lnTo>
                <a:cubicBezTo>
                  <a:pt x="7869" y="396"/>
                  <a:pt x="9169" y="0"/>
                  <a:pt x="10564" y="0"/>
                </a:cubicBezTo>
                <a:cubicBezTo>
                  <a:pt x="11959" y="0"/>
                  <a:pt x="13259" y="399"/>
                  <a:pt x="14219" y="1119"/>
                </a:cubicBezTo>
                <a:lnTo>
                  <a:pt x="20350" y="5726"/>
                </a:lnTo>
                <a:cubicBezTo>
                  <a:pt x="21185" y="6354"/>
                  <a:pt x="21364" y="7256"/>
                  <a:pt x="20807" y="8021"/>
                </a:cubicBezTo>
                <a:cubicBezTo>
                  <a:pt x="20309" y="8704"/>
                  <a:pt x="19309" y="9128"/>
                  <a:pt x="18200" y="9128"/>
                </a:cubicBezTo>
                <a:lnTo>
                  <a:pt x="16918" y="9128"/>
                </a:lnTo>
                <a:lnTo>
                  <a:pt x="16918" y="20651"/>
                </a:lnTo>
                <a:cubicBezTo>
                  <a:pt x="16911" y="21176"/>
                  <a:pt x="16244" y="21600"/>
                  <a:pt x="15416" y="2160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 sz="3000"/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xmlns="" id="{26B71623-9BB1-7F4E-84F0-A94F294EE1B8}"/>
              </a:ext>
            </a:extLst>
          </p:cNvPr>
          <p:cNvSpPr/>
          <p:nvPr/>
        </p:nvSpPr>
        <p:spPr>
          <a:xfrm flipH="1">
            <a:off x="4389701" y="3465440"/>
            <a:ext cx="1234765" cy="2825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27" h="21600" extrusionOk="0">
                <a:moveTo>
                  <a:pt x="10566" y="21600"/>
                </a:moveTo>
                <a:cubicBezTo>
                  <a:pt x="9170" y="21600"/>
                  <a:pt x="7870" y="21204"/>
                  <a:pt x="6910" y="20481"/>
                </a:cubicBezTo>
                <a:lnTo>
                  <a:pt x="779" y="15874"/>
                </a:lnTo>
                <a:cubicBezTo>
                  <a:pt x="-57" y="15247"/>
                  <a:pt x="-236" y="14345"/>
                  <a:pt x="321" y="13580"/>
                </a:cubicBezTo>
                <a:cubicBezTo>
                  <a:pt x="819" y="12897"/>
                  <a:pt x="1819" y="12473"/>
                  <a:pt x="2929" y="12473"/>
                </a:cubicBezTo>
                <a:lnTo>
                  <a:pt x="4211" y="12473"/>
                </a:lnTo>
                <a:lnTo>
                  <a:pt x="4211" y="951"/>
                </a:lnTo>
                <a:cubicBezTo>
                  <a:pt x="4211" y="427"/>
                  <a:pt x="4881" y="0"/>
                  <a:pt x="5705" y="0"/>
                </a:cubicBezTo>
                <a:cubicBezTo>
                  <a:pt x="6529" y="0"/>
                  <a:pt x="7200" y="427"/>
                  <a:pt x="7200" y="951"/>
                </a:cubicBezTo>
                <a:lnTo>
                  <a:pt x="7200" y="13424"/>
                </a:lnTo>
                <a:cubicBezTo>
                  <a:pt x="7200" y="13948"/>
                  <a:pt x="6529" y="14375"/>
                  <a:pt x="5705" y="14375"/>
                </a:cubicBezTo>
                <a:lnTo>
                  <a:pt x="3035" y="14375"/>
                </a:lnTo>
                <a:cubicBezTo>
                  <a:pt x="2984" y="14440"/>
                  <a:pt x="2958" y="14571"/>
                  <a:pt x="3057" y="14648"/>
                </a:cubicBezTo>
                <a:lnTo>
                  <a:pt x="9189" y="19255"/>
                </a:lnTo>
                <a:cubicBezTo>
                  <a:pt x="9954" y="19831"/>
                  <a:pt x="11174" y="19831"/>
                  <a:pt x="11939" y="19255"/>
                </a:cubicBezTo>
                <a:lnTo>
                  <a:pt x="18071" y="14648"/>
                </a:lnTo>
                <a:cubicBezTo>
                  <a:pt x="18174" y="14571"/>
                  <a:pt x="18144" y="14440"/>
                  <a:pt x="18093" y="14375"/>
                </a:cubicBezTo>
                <a:lnTo>
                  <a:pt x="15423" y="14375"/>
                </a:lnTo>
                <a:cubicBezTo>
                  <a:pt x="14599" y="14375"/>
                  <a:pt x="13928" y="13948"/>
                  <a:pt x="13928" y="13424"/>
                </a:cubicBezTo>
                <a:lnTo>
                  <a:pt x="13928" y="4560"/>
                </a:lnTo>
                <a:cubicBezTo>
                  <a:pt x="13928" y="4036"/>
                  <a:pt x="14599" y="3609"/>
                  <a:pt x="15423" y="3609"/>
                </a:cubicBezTo>
                <a:cubicBezTo>
                  <a:pt x="16247" y="3609"/>
                  <a:pt x="16917" y="4036"/>
                  <a:pt x="16917" y="4560"/>
                </a:cubicBezTo>
                <a:lnTo>
                  <a:pt x="16917" y="12473"/>
                </a:lnTo>
                <a:lnTo>
                  <a:pt x="18199" y="12473"/>
                </a:lnTo>
                <a:cubicBezTo>
                  <a:pt x="19309" y="12473"/>
                  <a:pt x="20309" y="12897"/>
                  <a:pt x="20807" y="13580"/>
                </a:cubicBezTo>
                <a:cubicBezTo>
                  <a:pt x="21364" y="14347"/>
                  <a:pt x="21185" y="15247"/>
                  <a:pt x="20349" y="15874"/>
                </a:cubicBezTo>
                <a:lnTo>
                  <a:pt x="14218" y="20481"/>
                </a:lnTo>
                <a:cubicBezTo>
                  <a:pt x="13258" y="21204"/>
                  <a:pt x="11961" y="21600"/>
                  <a:pt x="10566" y="216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 sz="3000">
              <a:solidFill>
                <a:schemeClr val="accent3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85383DA-3CCB-4AAB-B1D6-B46210A721A7}"/>
              </a:ext>
            </a:extLst>
          </p:cNvPr>
          <p:cNvSpPr txBox="1"/>
          <p:nvPr/>
        </p:nvSpPr>
        <p:spPr>
          <a:xfrm rot="16200000">
            <a:off x="4619864" y="5021123"/>
            <a:ext cx="2840329" cy="461665"/>
          </a:xfrm>
          <a:prstGeom prst="rect">
            <a:avLst/>
          </a:prstGeom>
          <a:noFill/>
        </p:spPr>
        <p:txBody>
          <a:bodyPr wrap="square" lIns="0" rtlCol="0" anchor="b">
            <a:spAutoFit/>
          </a:bodyPr>
          <a:lstStyle/>
          <a:p>
            <a:pPr algn="r"/>
            <a:r>
              <a:rPr lang="ru-RU" sz="2400" b="1" noProof="1">
                <a:solidFill>
                  <a:srgbClr val="405379"/>
                </a:solidFill>
              </a:rPr>
              <a:t>ПУТИ РЕШЕНИЯ</a:t>
            </a:r>
            <a:endParaRPr lang="en-US" sz="2400" b="1" noProof="1">
              <a:solidFill>
                <a:srgbClr val="405379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F027F67-C212-42AB-87FC-8CE1F9D5097D}"/>
              </a:ext>
            </a:extLst>
          </p:cNvPr>
          <p:cNvSpPr txBox="1"/>
          <p:nvPr/>
        </p:nvSpPr>
        <p:spPr>
          <a:xfrm rot="16200000">
            <a:off x="3590561" y="2276371"/>
            <a:ext cx="2673141" cy="461665"/>
          </a:xfrm>
          <a:prstGeom prst="rect">
            <a:avLst/>
          </a:prstGeom>
          <a:noFill/>
        </p:spPr>
        <p:txBody>
          <a:bodyPr wrap="square" lIns="0" rtlCol="0" anchor="b">
            <a:spAutoFit/>
          </a:bodyPr>
          <a:lstStyle/>
          <a:p>
            <a:pPr algn="r"/>
            <a:r>
              <a:rPr lang="ru-RU" sz="2400" b="1" kern="0" spc="533" noProof="1">
                <a:solidFill>
                  <a:schemeClr val="accent3"/>
                </a:solidFill>
              </a:rPr>
              <a:t>ПРОБЛЕМЫ</a:t>
            </a:r>
            <a:endParaRPr lang="en-US" sz="2400" b="1" kern="0" spc="533" noProof="1">
              <a:solidFill>
                <a:schemeClr val="accent3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37457" y="1278097"/>
            <a:ext cx="4815194" cy="53245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02C8F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sz="2000" dirty="0">
                <a:solidFill>
                  <a:srgbClr val="002060"/>
                </a:solidFill>
              </a:rPr>
              <a:t>Проведение мониторинга кадрового обеспечения ОО с расчетом дефицита ставок</a:t>
            </a:r>
          </a:p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sz="2000" dirty="0">
                <a:solidFill>
                  <a:srgbClr val="002060"/>
                </a:solidFill>
              </a:rPr>
              <a:t>Введение ставок специалистов в штатное расписание учреждений</a:t>
            </a:r>
          </a:p>
          <a:p>
            <a:pPr marL="457200" indent="-457200">
              <a:spcAft>
                <a:spcPts val="1200"/>
              </a:spcAft>
              <a:buAutoNum type="arabicPeriod"/>
            </a:pPr>
            <a:r>
              <a:rPr lang="ru-RU" sz="2000" dirty="0">
                <a:solidFill>
                  <a:srgbClr val="002060"/>
                </a:solidFill>
              </a:rPr>
              <a:t>Приведение в соответствие новым законодательным актам документации </a:t>
            </a:r>
            <a:r>
              <a:rPr lang="ru-RU" sz="2000" dirty="0" err="1">
                <a:solidFill>
                  <a:srgbClr val="002060"/>
                </a:solidFill>
              </a:rPr>
              <a:t>ППк</a:t>
            </a:r>
            <a:endParaRPr lang="ru-RU" sz="2000" dirty="0">
              <a:solidFill>
                <a:srgbClr val="002060"/>
              </a:solidFill>
            </a:endParaRPr>
          </a:p>
          <a:p>
            <a:pPr marL="457200" indent="-457200">
              <a:spcAft>
                <a:spcPts val="1200"/>
              </a:spcAft>
              <a:buFontTx/>
              <a:buAutoNum type="arabicPeriod"/>
            </a:pPr>
            <a:r>
              <a:rPr lang="ru-RU" sz="2000" dirty="0">
                <a:solidFill>
                  <a:srgbClr val="002060"/>
                </a:solidFill>
              </a:rPr>
              <a:t>Усиление контроля со стороны руководства школы за выполнением рекомендаций ТПМПК</a:t>
            </a:r>
          </a:p>
          <a:p>
            <a:pPr marL="457200" indent="-457200">
              <a:spcAft>
                <a:spcPts val="1200"/>
              </a:spcAft>
              <a:buFontTx/>
              <a:buAutoNum type="arabicPeriod"/>
            </a:pPr>
            <a:r>
              <a:rPr lang="ru-RU" sz="2000" dirty="0">
                <a:solidFill>
                  <a:srgbClr val="002060"/>
                </a:solidFill>
              </a:rPr>
              <a:t>Совершенствование системы информационного, консультативного сопровождения родителей педагогами и специалистами </a:t>
            </a:r>
            <a:r>
              <a:rPr lang="ru-RU" sz="2000" dirty="0" err="1">
                <a:solidFill>
                  <a:srgbClr val="002060"/>
                </a:solidFill>
              </a:rPr>
              <a:t>ППк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494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6263DCE-A39D-003B-DDA5-AC64D2E4CB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8C2A66F-2E66-61CF-6361-FB6584730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55807" y="1497565"/>
            <a:ext cx="5708603" cy="3527309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marL="0" indent="0" algn="ctr" rtl="0"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Возникли вопросы?</a:t>
            </a:r>
          </a:p>
          <a:p>
            <a:pPr marL="0" indent="0" algn="ctr" rtl="0">
              <a:spcBef>
                <a:spcPts val="0"/>
              </a:spcBef>
              <a:buNone/>
            </a:pPr>
            <a:endParaRPr lang="ru-RU" b="1" dirty="0"/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b="1" dirty="0"/>
              <a:t>МБУ «ЦППМИСП»   </a:t>
            </a:r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b="1" dirty="0"/>
              <a:t>32-27-30</a:t>
            </a:r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dirty="0"/>
              <a:t>Устюгова Ирина Александровна</a:t>
            </a:r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dirty="0"/>
              <a:t>Григорович Марина Викторовна</a:t>
            </a:r>
          </a:p>
          <a:p>
            <a:pPr marL="0" indent="0" algn="ctr" rtl="0">
              <a:spcBef>
                <a:spcPts val="0"/>
              </a:spcBef>
              <a:buNone/>
            </a:pPr>
            <a:endParaRPr lang="ru-RU" b="1" dirty="0"/>
          </a:p>
          <a:p>
            <a:pPr marL="0" indent="0" algn="ctr" rtl="0">
              <a:spcBef>
                <a:spcPts val="0"/>
              </a:spcBef>
              <a:buNone/>
            </a:pPr>
            <a:endParaRPr lang="ru-RU" b="1" dirty="0"/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b="1" dirty="0"/>
              <a:t>ТПМПК </a:t>
            </a:r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b="1" dirty="0"/>
              <a:t>8-950-718-23-87</a:t>
            </a:r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dirty="0"/>
              <a:t>ТПМПК ДОО: Нечаева Наталья Евгеньевна</a:t>
            </a:r>
          </a:p>
          <a:p>
            <a:pPr marL="0" indent="0" algn="ctr" rtl="0">
              <a:spcBef>
                <a:spcPts val="0"/>
              </a:spcBef>
              <a:buNone/>
            </a:pPr>
            <a:r>
              <a:rPr lang="ru-RU" dirty="0"/>
              <a:t>ТПМПК ОО: Дюкарева Ольга Витальевна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854053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37DA505-DDEA-C535-24FE-700D406E2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76D4C35-4209-BFD9-4E4D-2BBE1A2C6D86}"/>
              </a:ext>
            </a:extLst>
          </p:cNvPr>
          <p:cNvSpPr txBox="1"/>
          <p:nvPr/>
        </p:nvSpPr>
        <p:spPr>
          <a:xfrm>
            <a:off x="575232" y="229577"/>
            <a:ext cx="3166258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Федеральный закон  </a:t>
            </a:r>
          </a:p>
          <a:p>
            <a:pPr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от 29.12. 2012 </a:t>
            </a:r>
          </a:p>
          <a:p>
            <a:pPr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№ 273-ФЗ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76D4C35-4209-BFD9-4E4D-2BBE1A2C6D86}"/>
              </a:ext>
            </a:extLst>
          </p:cNvPr>
          <p:cNvSpPr txBox="1"/>
          <p:nvPr/>
        </p:nvSpPr>
        <p:spPr>
          <a:xfrm>
            <a:off x="6096000" y="230909"/>
            <a:ext cx="316625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Федеральный закон  </a:t>
            </a:r>
          </a:p>
          <a:p>
            <a:pPr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от 08.08. 2024 </a:t>
            </a:r>
          </a:p>
          <a:p>
            <a:pPr algn="ctr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№ 315-ФЗ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82985" y="238920"/>
            <a:ext cx="135374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endParaRPr lang="ru-RU" b="1" dirty="0"/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Статья 42.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3208199"/>
              </p:ext>
            </p:extLst>
          </p:nvPr>
        </p:nvGraphicFramePr>
        <p:xfrm>
          <a:off x="438853" y="1398039"/>
          <a:ext cx="11314294" cy="493183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5657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571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631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Microsoft Sans Serif" panose="020B0604020202020204" pitchFamily="34" charset="0"/>
                        </a:rPr>
                        <a:t>ст. 42. Психолого-педагогическая, медицинская и социальная помощь оказывается детям в организациях, осуществляющих образовательную деятельность, в которых дети обучаются, а также в центрах психолого-педагогической, медицинской и социальной помощи </a:t>
                      </a:r>
                      <a:endParaRPr lang="ru-RU" b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3527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Часть 4.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18408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Центр психолого-педагогической, медицинской и социальной помощи оказывает помощь организациям, осуществляющим образовательную деятельность, по вопросам реализации основных общеобразовательных программ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…оказывает помощь организациям, осуществляющим образовательную деятельность, по вопросам реализации основных общеобразовательных программ, </a:t>
                      </a:r>
                      <a:r>
                        <a:rPr lang="ru-RU" sz="18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включая адаптированные основные общеобразовательные программы</a:t>
                      </a:r>
                      <a:endParaRPr lang="ru-RU" b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3389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Часть 5.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3389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центр психолого-педагогической, медицинской и социальной помощи может быть возложено осуществление функций психолого-медико-педагогической комиссии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центрах психолого-педагогической, медицинской и социальной помощи </a:t>
                      </a:r>
                      <a:r>
                        <a:rPr lang="ru-RU" sz="18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создаются психолого-медико-педагогические комиссии </a:t>
                      </a:r>
                      <a:endParaRPr lang="ru-RU" b="1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33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Часть 7.</a:t>
                      </a:r>
                      <a:r>
                        <a:rPr lang="ru-RU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dirty="0"/>
                        <a:t>Типовой порядок деятельности ЦППМИСП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xmlns="" id="{BB293060-C6D7-2CE3-4313-5B36ADF21C3F}"/>
              </a:ext>
            </a:extLst>
          </p:cNvPr>
          <p:cNvSpPr/>
          <p:nvPr/>
        </p:nvSpPr>
        <p:spPr>
          <a:xfrm>
            <a:off x="3741490" y="593200"/>
            <a:ext cx="441495" cy="2147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лево 7">
            <a:extLst>
              <a:ext uri="{FF2B5EF4-FFF2-40B4-BE49-F238E27FC236}">
                <a16:creationId xmlns:a16="http://schemas.microsoft.com/office/drawing/2014/main" xmlns="" id="{FFEB9134-205D-1EDF-1EF3-A375103D4DC0}"/>
              </a:ext>
            </a:extLst>
          </p:cNvPr>
          <p:cNvSpPr/>
          <p:nvPr/>
        </p:nvSpPr>
        <p:spPr>
          <a:xfrm>
            <a:off x="5536733" y="583857"/>
            <a:ext cx="559267" cy="214769"/>
          </a:xfrm>
          <a:prstGeom prst="lef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14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37DA505-DDEA-C535-24FE-700D406E2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6A7FBA3-BF90-DA9D-561A-FD7DF59C8B2C}"/>
              </a:ext>
            </a:extLst>
          </p:cNvPr>
          <p:cNvSpPr txBox="1"/>
          <p:nvPr/>
        </p:nvSpPr>
        <p:spPr>
          <a:xfrm>
            <a:off x="9664117" y="1879134"/>
            <a:ext cx="2323751" cy="1140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CE21F0-9563-D009-962E-B1FB3E1EBD94}"/>
              </a:ext>
            </a:extLst>
          </p:cNvPr>
          <p:cNvSpPr txBox="1"/>
          <p:nvPr/>
        </p:nvSpPr>
        <p:spPr>
          <a:xfrm>
            <a:off x="9664117" y="1652631"/>
            <a:ext cx="2164360" cy="1593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B98B532-10A8-EC10-693E-8D08A3B768F1}"/>
              </a:ext>
            </a:extLst>
          </p:cNvPr>
          <p:cNvSpPr txBox="1"/>
          <p:nvPr/>
        </p:nvSpPr>
        <p:spPr>
          <a:xfrm>
            <a:off x="855677" y="268448"/>
            <a:ext cx="7281644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Типовой порядок деятельности Центра </a:t>
            </a:r>
            <a:r>
              <a:rPr lang="ru-RU" sz="2000" b="1" kern="1200" dirty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психолого-педагогической, медицинской и социальной помощи </a:t>
            </a:r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sz="16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(утверждено приказом Министерства просвещения Российской Федерации 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от 6 ноября 2024 г. </a:t>
            </a:r>
            <a:r>
              <a:rPr lang="en-US" sz="16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N </a:t>
            </a:r>
            <a:r>
              <a:rPr lang="ru-RU" sz="16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778)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F30A573-0D64-41BE-B7C9-4E8758EFBA1D}"/>
              </a:ext>
            </a:extLst>
          </p:cNvPr>
          <p:cNvSpPr txBox="1"/>
          <p:nvPr/>
        </p:nvSpPr>
        <p:spPr>
          <a:xfrm>
            <a:off x="855677" y="1711354"/>
            <a:ext cx="482889" cy="44629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wordArtVert"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НАПРАВЛЕНИЯ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020B35D2-42C9-816E-A02E-F2C492093425}"/>
              </a:ext>
            </a:extLst>
          </p:cNvPr>
          <p:cNvSpPr/>
          <p:nvPr/>
        </p:nvSpPr>
        <p:spPr>
          <a:xfrm>
            <a:off x="2189527" y="1652631"/>
            <a:ext cx="7214532" cy="55018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Sylfaen" panose="010A0502050306030303" pitchFamily="18" charset="0"/>
                <a:cs typeface="Sylfaen" panose="010A0502050306030303" pitchFamily="18" charset="0"/>
              </a:rPr>
              <a:t>О</a:t>
            </a:r>
            <a:r>
              <a:rPr lang="ru-RU" u="none" strike="noStrike" spc="0" dirty="0">
                <a:solidFill>
                  <a:schemeClr val="accent6">
                    <a:lumMod val="50000"/>
                  </a:schemeClr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казание психолого-педагогической, медицинской и социальной помощи детям, родителям, педагогам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37F0CEFC-0A9C-2085-8D89-B69CBA3ACF40}"/>
              </a:ext>
            </a:extLst>
          </p:cNvPr>
          <p:cNvSpPr/>
          <p:nvPr/>
        </p:nvSpPr>
        <p:spPr>
          <a:xfrm>
            <a:off x="2189526" y="2398563"/>
            <a:ext cx="9378891" cy="92698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казание помощи организациям, осуществляющим образовательную деятельность, по вопросам реализации образовательных программ, включая адаптированные основные общеобразовательные программы, по вопросам обучения и воспитания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4496C5C8-EC10-CA2A-8621-A6611CCE84EE}"/>
              </a:ext>
            </a:extLst>
          </p:cNvPr>
          <p:cNvSpPr/>
          <p:nvPr/>
        </p:nvSpPr>
        <p:spPr>
          <a:xfrm>
            <a:off x="2189527" y="3521293"/>
            <a:ext cx="9378890" cy="926985"/>
          </a:xfrm>
          <a:prstGeom prst="roundRect">
            <a:avLst/>
          </a:prstGeom>
          <a:solidFill>
            <a:schemeClr val="bg1">
              <a:lumMod val="9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Выявление ТПМПК детей, имеющих особенности физического и (или) психического развития и (или) отклонения в поведении, проведение их комплексного обследования и подготовка по его результатам рекомендаций по организации обучения и воспитания детей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xmlns="" id="{7E9CF067-56ED-CC5F-8FF7-B1375690DA61}"/>
              </a:ext>
            </a:extLst>
          </p:cNvPr>
          <p:cNvSpPr/>
          <p:nvPr/>
        </p:nvSpPr>
        <p:spPr>
          <a:xfrm>
            <a:off x="1340924" y="1818667"/>
            <a:ext cx="850961" cy="335559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extLst>
              <a:ext uri="{FF2B5EF4-FFF2-40B4-BE49-F238E27FC236}">
                <a16:creationId xmlns:a16="http://schemas.microsoft.com/office/drawing/2014/main" xmlns="" id="{74CE010D-9DBE-72A0-70D3-19B21B27BE5D}"/>
              </a:ext>
            </a:extLst>
          </p:cNvPr>
          <p:cNvSpPr/>
          <p:nvPr/>
        </p:nvSpPr>
        <p:spPr>
          <a:xfrm>
            <a:off x="1358662" y="2643587"/>
            <a:ext cx="850961" cy="335559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xmlns="" id="{BC796889-7054-5C0C-7531-2F0A5B7E140C}"/>
              </a:ext>
            </a:extLst>
          </p:cNvPr>
          <p:cNvSpPr/>
          <p:nvPr/>
        </p:nvSpPr>
        <p:spPr>
          <a:xfrm>
            <a:off x="1348614" y="5553523"/>
            <a:ext cx="850961" cy="335559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2D55F55A-AFDD-9E8D-529E-AACA168F8AC4}"/>
              </a:ext>
            </a:extLst>
          </p:cNvPr>
          <p:cNvSpPr/>
          <p:nvPr/>
        </p:nvSpPr>
        <p:spPr>
          <a:xfrm>
            <a:off x="2209623" y="4644023"/>
            <a:ext cx="9358794" cy="55018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В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ыявление причин социальной дезадаптации детей и оказание им социальной помощи, осуществление связи с семьей, а также с органами и организациями </a:t>
            </a:r>
            <a:endParaRPr lang="ru-RU" u="none" strike="noStrike" spc="0" dirty="0">
              <a:solidFill>
                <a:schemeClr val="accent6">
                  <a:lumMod val="50000"/>
                </a:schemeClr>
              </a:solidFill>
              <a:effectLst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67C4B71D-0A6B-97C5-A94B-6B91797D6428}"/>
              </a:ext>
            </a:extLst>
          </p:cNvPr>
          <p:cNvSpPr/>
          <p:nvPr/>
        </p:nvSpPr>
        <p:spPr>
          <a:xfrm>
            <a:off x="2209623" y="5404612"/>
            <a:ext cx="9376533" cy="87874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О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существление мониторинга эффективности оказываемой организациями, осуществляющими образовательную деятельность, психолого-педагогической, медицинской и социальной помощи детям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Стрелка: вправо 15">
            <a:extLst>
              <a:ext uri="{FF2B5EF4-FFF2-40B4-BE49-F238E27FC236}">
                <a16:creationId xmlns:a16="http://schemas.microsoft.com/office/drawing/2014/main" xmlns="" id="{309632AD-3892-31B8-3F7F-7CF4E55901C8}"/>
              </a:ext>
            </a:extLst>
          </p:cNvPr>
          <p:cNvSpPr/>
          <p:nvPr/>
        </p:nvSpPr>
        <p:spPr>
          <a:xfrm>
            <a:off x="1351670" y="4703775"/>
            <a:ext cx="850961" cy="335559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xmlns="" id="{B6F55A12-30C1-5F42-7EC6-F1FAA7DBC0CE}"/>
              </a:ext>
            </a:extLst>
          </p:cNvPr>
          <p:cNvSpPr/>
          <p:nvPr/>
        </p:nvSpPr>
        <p:spPr>
          <a:xfrm>
            <a:off x="1348614" y="3755475"/>
            <a:ext cx="850961" cy="335559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88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BE73B35-4B43-4534-32AF-1C426A234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6C6B96D-1ABA-B3F9-82F1-429EE4D910E5}"/>
              </a:ext>
            </a:extLst>
          </p:cNvPr>
          <p:cNvSpPr txBox="1"/>
          <p:nvPr/>
        </p:nvSpPr>
        <p:spPr>
          <a:xfrm>
            <a:off x="989901" y="359421"/>
            <a:ext cx="8070209" cy="9541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rgbClr val="002060"/>
                </a:solidFill>
              </a:rPr>
              <a:t>Типовое положение о ПМПК </a:t>
            </a:r>
          </a:p>
          <a:p>
            <a:pPr algn="ctr">
              <a:buNone/>
            </a:pPr>
            <a:r>
              <a:rPr lang="ru-RU" dirty="0">
                <a:solidFill>
                  <a:srgbClr val="002060"/>
                </a:solidFill>
              </a:rPr>
              <a:t>(у</a:t>
            </a:r>
            <a:r>
              <a:rPr lang="ru-RU" sz="18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тверждено приказом Министерства просвещения Российской Федерации 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от 6 ноября 2024 г. </a:t>
            </a:r>
            <a:r>
              <a:rPr lang="en-US" sz="18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N </a:t>
            </a:r>
            <a:r>
              <a:rPr lang="ru-RU" sz="1800" dirty="0">
                <a:solidFill>
                  <a:srgbClr val="002060"/>
                </a:solidFill>
                <a:effectLst/>
                <a:ea typeface="Sylfaen" panose="010A0502050306030303" pitchFamily="18" charset="0"/>
                <a:cs typeface="Sylfaen" panose="010A0502050306030303" pitchFamily="18" charset="0"/>
              </a:rPr>
              <a:t>778)</a:t>
            </a:r>
            <a:endParaRPr lang="ru-RU" sz="1800" dirty="0">
              <a:solidFill>
                <a:srgbClr val="00206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2671" y="1641121"/>
            <a:ext cx="240793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ТПМПК ДОО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750 детей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00728" y="1681205"/>
            <a:ext cx="2597320" cy="646331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ТПМПК ОО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227 детей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34344819"/>
              </p:ext>
            </p:extLst>
          </p:nvPr>
        </p:nvGraphicFramePr>
        <p:xfrm>
          <a:off x="989899" y="2418006"/>
          <a:ext cx="8781418" cy="375652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50631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20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62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Категории детей с ОВЗ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Дети с ТНР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Дети с нарушениями слуха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Дети с нарушениями зрения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8964">
                <a:tc>
                  <a:txBody>
                    <a:bodyPr/>
                    <a:lstStyle/>
                    <a:p>
                      <a:r>
                        <a:rPr lang="ru-RU" dirty="0"/>
                        <a:t>Дети с НОДА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Дети с ЗПР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Дети с РАС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Дети с нарушениями интеллекта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Дети с ТМНР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6491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/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1053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977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5002677"/>
                  </a:ext>
                </a:extLst>
              </a:tr>
            </a:tbl>
          </a:graphicData>
        </a:graphic>
      </p:graphicFrame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xmlns="" id="{C884E32B-7F52-C94E-40A6-D9D5F42306CF}"/>
              </a:ext>
            </a:extLst>
          </p:cNvPr>
          <p:cNvSpPr/>
          <p:nvPr/>
        </p:nvSpPr>
        <p:spPr>
          <a:xfrm>
            <a:off x="2575420" y="1282751"/>
            <a:ext cx="209725" cy="35837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xmlns="" id="{67E5767D-8C5B-5159-9251-3C54F8B19ECD}"/>
              </a:ext>
            </a:extLst>
          </p:cNvPr>
          <p:cNvSpPr/>
          <p:nvPr/>
        </p:nvSpPr>
        <p:spPr>
          <a:xfrm>
            <a:off x="7199388" y="1282751"/>
            <a:ext cx="209725" cy="39845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C65ACD4-529B-903B-163B-3418F7AF35F8}"/>
              </a:ext>
            </a:extLst>
          </p:cNvPr>
          <p:cNvSpPr txBox="1"/>
          <p:nvPr/>
        </p:nvSpPr>
        <p:spPr>
          <a:xfrm>
            <a:off x="4420998" y="1778466"/>
            <a:ext cx="125834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2024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1275146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ACA1AB7-9B8B-3E29-50F2-3CC2533BF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28BCBEE5-84C8-F3DD-1BE8-63C53C55F0C6}"/>
              </a:ext>
            </a:extLst>
          </p:cNvPr>
          <p:cNvSpPr/>
          <p:nvPr/>
        </p:nvSpPr>
        <p:spPr>
          <a:xfrm>
            <a:off x="2004969" y="738231"/>
            <a:ext cx="9462781" cy="57884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Sylfaen" panose="010A0502050306030303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Оказание психолого-педагогической, медицинской и социальной помощи</a:t>
            </a:r>
          </a:p>
        </p:txBody>
      </p: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xmlns="" id="{C049C404-3F9B-1BF7-5505-4068D9BD19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579764390"/>
              </p:ext>
            </p:extLst>
          </p:nvPr>
        </p:nvGraphicFramePr>
        <p:xfrm>
          <a:off x="1686187" y="2516697"/>
          <a:ext cx="9932565" cy="3934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F6BCD708-39D1-160F-2B09-A6D429E184EA}"/>
              </a:ext>
            </a:extLst>
          </p:cNvPr>
          <p:cNvSpPr/>
          <p:nvPr/>
        </p:nvSpPr>
        <p:spPr>
          <a:xfrm>
            <a:off x="2004969" y="1627464"/>
            <a:ext cx="5536734" cy="57884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2024 год: 15 детей с ОВЗ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                69 детей с проблемами развития</a:t>
            </a:r>
          </a:p>
        </p:txBody>
      </p:sp>
    </p:spTree>
    <p:extLst>
      <p:ext uri="{BB962C8B-B14F-4D97-AF65-F5344CB8AC3E}">
        <p14:creationId xmlns:p14="http://schemas.microsoft.com/office/powerpoint/2010/main" xmlns="" val="413032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904FC306-645D-5E8C-60F6-15B8E4303B2C}"/>
              </a:ext>
            </a:extLst>
          </p:cNvPr>
          <p:cNvSpPr/>
          <p:nvPr/>
        </p:nvSpPr>
        <p:spPr>
          <a:xfrm>
            <a:off x="1661020" y="318005"/>
            <a:ext cx="9811997" cy="57542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О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казание помощи образовательным организациям 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61C44545-E691-D31C-2A72-7E41B0B681BE}"/>
              </a:ext>
            </a:extLst>
          </p:cNvPr>
          <p:cNvSpPr/>
          <p:nvPr/>
        </p:nvSpPr>
        <p:spPr>
          <a:xfrm>
            <a:off x="1317073" y="1075888"/>
            <a:ext cx="10249784" cy="470622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xmlns="" id="{84B5EF64-2BDB-1478-FC5E-31927EF132BE}"/>
              </a:ext>
            </a:extLst>
          </p:cNvPr>
          <p:cNvSpPr/>
          <p:nvPr/>
        </p:nvSpPr>
        <p:spPr>
          <a:xfrm>
            <a:off x="5080103" y="1195975"/>
            <a:ext cx="3590490" cy="57542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МБУ «ЦППМИСП»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ТПМПК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6F261763-5E06-DC79-42C2-CD28D4D9AB57}"/>
              </a:ext>
            </a:extLst>
          </p:cNvPr>
          <p:cNvSpPr/>
          <p:nvPr/>
        </p:nvSpPr>
        <p:spPr>
          <a:xfrm>
            <a:off x="1317073" y="1075888"/>
            <a:ext cx="3355595" cy="266525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ММО специалистов Службы: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88 педагогов-психологов ДОО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74 педагога-психолога ОО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99 учителей-логопедов ДОО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56 учителей-логопедов ОО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20 социальных педагогов ДОУ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78 социальных педагогов ОО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9C367086-3610-76AF-682E-E9A816FDEB20}"/>
              </a:ext>
            </a:extLst>
          </p:cNvPr>
          <p:cNvSpPr/>
          <p:nvPr/>
        </p:nvSpPr>
        <p:spPr>
          <a:xfrm>
            <a:off x="5073526" y="1879486"/>
            <a:ext cx="3590490" cy="685800"/>
          </a:xfrm>
          <a:prstGeom prst="roundRect">
            <a:avLst/>
          </a:prstGeom>
          <a:solidFill>
            <a:schemeClr val="bg1">
              <a:lumMod val="90000"/>
            </a:schemeClr>
          </a:solidFill>
          <a:ln>
            <a:solidFill>
              <a:schemeClr val="accent6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Общеобразовательные организации (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ППк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993B5F7D-F65B-6E05-A1DF-4C311F1C0082}"/>
              </a:ext>
            </a:extLst>
          </p:cNvPr>
          <p:cNvSpPr/>
          <p:nvPr/>
        </p:nvSpPr>
        <p:spPr>
          <a:xfrm>
            <a:off x="5113090" y="2716292"/>
            <a:ext cx="3590490" cy="685800"/>
          </a:xfrm>
          <a:prstGeom prst="roundRect">
            <a:avLst/>
          </a:prstGeom>
          <a:solidFill>
            <a:schemeClr val="bg1">
              <a:lumMod val="90000"/>
            </a:schemeClr>
          </a:solidFill>
          <a:ln>
            <a:solidFill>
              <a:schemeClr val="accent6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Дошкольные образовательные организации (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ППк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79242293-BF47-D833-39B2-2E64F534114F}"/>
              </a:ext>
            </a:extLst>
          </p:cNvPr>
          <p:cNvSpPr/>
          <p:nvPr/>
        </p:nvSpPr>
        <p:spPr>
          <a:xfrm>
            <a:off x="1392573" y="6093047"/>
            <a:ext cx="10112438" cy="575423"/>
          </a:xfrm>
          <a:prstGeom prst="roundRect">
            <a:avLst/>
          </a:prstGeom>
          <a:solidFill>
            <a:schemeClr val="bg1">
              <a:lumMod val="75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Методическое взаимодействие с образовательными организациями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0E8CC28E-E227-364C-9964-6BB9EA2EC6A1}"/>
              </a:ext>
            </a:extLst>
          </p:cNvPr>
          <p:cNvSpPr/>
          <p:nvPr/>
        </p:nvSpPr>
        <p:spPr>
          <a:xfrm>
            <a:off x="1693014" y="3798808"/>
            <a:ext cx="9606958" cy="192563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2024-2025 учебный год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7 заседаний Школы молодого специалиста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8 семинаров-практикумов по вопросам обучения и воспитания детей с ОВЗ, детей-инвалидов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373 консультации педагогических работников по вопросам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реализации образовательных программ, включая адаптированные основные общеобразовательные программы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документационно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-информационное сопровождение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xmlns="" id="{8003E0E9-999C-BFD2-6DB7-63E1589ADEEA}"/>
              </a:ext>
            </a:extLst>
          </p:cNvPr>
          <p:cNvSpPr/>
          <p:nvPr/>
        </p:nvSpPr>
        <p:spPr>
          <a:xfrm>
            <a:off x="9144002" y="1133558"/>
            <a:ext cx="2155969" cy="26075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Участие в работе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КПК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специалистов Службы на базе МБУ ДПО «СЦРО»</a:t>
            </a:r>
          </a:p>
        </p:txBody>
      </p:sp>
      <p:sp>
        <p:nvSpPr>
          <p:cNvPr id="25" name="Стрелка: влево 24">
            <a:extLst>
              <a:ext uri="{FF2B5EF4-FFF2-40B4-BE49-F238E27FC236}">
                <a16:creationId xmlns:a16="http://schemas.microsoft.com/office/drawing/2014/main" xmlns="" id="{3D910804-F726-66E4-5985-4F8628634465}"/>
              </a:ext>
            </a:extLst>
          </p:cNvPr>
          <p:cNvSpPr/>
          <p:nvPr/>
        </p:nvSpPr>
        <p:spPr>
          <a:xfrm>
            <a:off x="4672668" y="1510018"/>
            <a:ext cx="400858" cy="218462"/>
          </a:xfrm>
          <a:prstGeom prst="lef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право 27">
            <a:extLst>
              <a:ext uri="{FF2B5EF4-FFF2-40B4-BE49-F238E27FC236}">
                <a16:creationId xmlns:a16="http://schemas.microsoft.com/office/drawing/2014/main" xmlns="" id="{FE4925C7-1778-FBBC-ED22-3DEA71A480C9}"/>
              </a:ext>
            </a:extLst>
          </p:cNvPr>
          <p:cNvSpPr/>
          <p:nvPr/>
        </p:nvSpPr>
        <p:spPr>
          <a:xfrm>
            <a:off x="4672668" y="2222386"/>
            <a:ext cx="400858" cy="218462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: вправо 28">
            <a:extLst>
              <a:ext uri="{FF2B5EF4-FFF2-40B4-BE49-F238E27FC236}">
                <a16:creationId xmlns:a16="http://schemas.microsoft.com/office/drawing/2014/main" xmlns="" id="{23975BB5-1ABE-804C-44ED-E902041AF3D8}"/>
              </a:ext>
            </a:extLst>
          </p:cNvPr>
          <p:cNvSpPr/>
          <p:nvPr/>
        </p:nvSpPr>
        <p:spPr>
          <a:xfrm>
            <a:off x="4646595" y="2934040"/>
            <a:ext cx="433507" cy="218462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xmlns="" id="{B17576E3-CCCC-BACA-0076-07C1C28425B7}"/>
              </a:ext>
            </a:extLst>
          </p:cNvPr>
          <p:cNvSpPr/>
          <p:nvPr/>
        </p:nvSpPr>
        <p:spPr>
          <a:xfrm>
            <a:off x="8682841" y="1430503"/>
            <a:ext cx="467738" cy="218462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: влево 30">
            <a:extLst>
              <a:ext uri="{FF2B5EF4-FFF2-40B4-BE49-F238E27FC236}">
                <a16:creationId xmlns:a16="http://schemas.microsoft.com/office/drawing/2014/main" xmlns="" id="{E8660377-AEB1-5B0C-F951-64A27DF6A64B}"/>
              </a:ext>
            </a:extLst>
          </p:cNvPr>
          <p:cNvSpPr/>
          <p:nvPr/>
        </p:nvSpPr>
        <p:spPr>
          <a:xfrm>
            <a:off x="8676687" y="2134614"/>
            <a:ext cx="473891" cy="218462"/>
          </a:xfrm>
          <a:prstGeom prst="lef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: влево 31">
            <a:extLst>
              <a:ext uri="{FF2B5EF4-FFF2-40B4-BE49-F238E27FC236}">
                <a16:creationId xmlns:a16="http://schemas.microsoft.com/office/drawing/2014/main" xmlns="" id="{97523EF2-C3DB-F6CE-B639-097A397C4801}"/>
              </a:ext>
            </a:extLst>
          </p:cNvPr>
          <p:cNvSpPr/>
          <p:nvPr/>
        </p:nvSpPr>
        <p:spPr>
          <a:xfrm>
            <a:off x="8723362" y="2926972"/>
            <a:ext cx="400858" cy="218462"/>
          </a:xfrm>
          <a:prstGeom prst="lef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8669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4FB0F4B8-8FFA-C2CB-525C-679425E0F80D}"/>
              </a:ext>
            </a:extLst>
          </p:cNvPr>
          <p:cNvSpPr/>
          <p:nvPr/>
        </p:nvSpPr>
        <p:spPr>
          <a:xfrm>
            <a:off x="637563" y="427066"/>
            <a:ext cx="11014745" cy="63546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М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ониторинг эффективности психолого-педагогической, медицинской и социальной помощи в 2024-2025 учебном году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9001C6B5-C7E3-50E8-967F-83B46C7306EF}"/>
              </a:ext>
            </a:extLst>
          </p:cNvPr>
          <p:cNvSpPr/>
          <p:nvPr/>
        </p:nvSpPr>
        <p:spPr>
          <a:xfrm>
            <a:off x="578840" y="6093047"/>
            <a:ext cx="11073468" cy="575423"/>
          </a:xfrm>
          <a:prstGeom prst="roundRect">
            <a:avLst/>
          </a:prstGeom>
          <a:solidFill>
            <a:schemeClr val="bg1">
              <a:lumMod val="9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Организационно-аналитическое взаимодействие с образовательными организациями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00D66E4F-61BD-84AE-0E6E-67D19AF4C177}"/>
              </a:ext>
            </a:extLst>
          </p:cNvPr>
          <p:cNvSpPr/>
          <p:nvPr/>
        </p:nvSpPr>
        <p:spPr>
          <a:xfrm>
            <a:off x="578840" y="1299905"/>
            <a:ext cx="11073468" cy="2626532"/>
          </a:xfrm>
          <a:prstGeom prst="roundRect">
            <a:avLst/>
          </a:prstGeom>
          <a:ln>
            <a:solidFill>
              <a:srgbClr val="202C8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Региональный уровень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DejaVu Sans"/>
                <a:cs typeface="DejaVu Sans"/>
              </a:rPr>
              <a:t>Мониторинг </a:t>
            </a:r>
            <a:r>
              <a:rPr lang="ru-RU" sz="1800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Times New Roman" panose="02020603050405020304" pitchFamily="18" charset="0"/>
                <a:cs typeface="DejaVu Sans"/>
              </a:rPr>
              <a:t>обеспеченности ДОУ, ОО специалистами социально-­психологической службы (педагоги-психологи, социальные педагоги, учителя-дефектологи, учителя-логопеды, тьюторы) (декабрь 2024г.)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Мониторинг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a typeface="Microsoft Sans Serif" panose="020B0604020202020204" pitchFamily="34" charset="0"/>
              </a:rPr>
              <a:t>в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ыявления ТПМПК детей, имеющих особенности физического и (или) психического развития и (или) отклонения в поведении, проведения их комплексного обследования и подготовки по его результатам рекомендаций по организации обучения и воспитания  (декабрь 2024г., июнь 2025г.)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Мониторинг создания специальных условий для прохождения государственной итоговой аттестации детьми с ОВЗ, детьми-инвалидами (апрель 2025г.)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Мониторинг выполнения ИПРА образовательными организациями (ежемесячно)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47F652F3-5DFE-EF72-85F3-812A6293D966}"/>
              </a:ext>
            </a:extLst>
          </p:cNvPr>
          <p:cNvSpPr/>
          <p:nvPr/>
        </p:nvSpPr>
        <p:spPr>
          <a:xfrm>
            <a:off x="578840" y="4137015"/>
            <a:ext cx="11073468" cy="171189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02C8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Муниципальный уровень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DejaVu Sans"/>
                <a:cs typeface="DejaVu Sans"/>
              </a:rPr>
              <a:t>Мониторинг выполнения рекомендаций ПМПК по созданию специальных образовательных условий для детей с ОВЗ в образовательных организациях Старооскольского городского округа (ноябрь 2024г., февраль 2025г.)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kern="100" dirty="0">
                <a:solidFill>
                  <a:schemeClr val="accent6">
                    <a:lumMod val="50000"/>
                  </a:schemeClr>
                </a:solidFill>
                <a:latin typeface="Liberation Serif"/>
              </a:rPr>
              <a:t>Мониторинг потребности  ОО в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ea typeface="Microsoft Sans Serif" panose="020B0604020202020204" pitchFamily="34" charset="0"/>
              </a:rPr>
              <a:t>проведении комплексного обследования  детей, имеющих особенности физического и (или) психического развития и (или) отклонений в поведении (март 2025г.)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2191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C0E6525D-7F08-32FE-5024-B325A45DDAB6}"/>
              </a:ext>
            </a:extLst>
          </p:cNvPr>
          <p:cNvSpPr/>
          <p:nvPr/>
        </p:nvSpPr>
        <p:spPr>
          <a:xfrm>
            <a:off x="559266" y="486172"/>
            <a:ext cx="11073468" cy="721842"/>
          </a:xfrm>
          <a:prstGeom prst="roundRect">
            <a:avLst/>
          </a:prstGeom>
          <a:ln>
            <a:solidFill>
              <a:srgbClr val="202C8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DejaVu Sans"/>
                <a:cs typeface="DejaVu Sans"/>
              </a:rPr>
              <a:t>Мониторинг </a:t>
            </a:r>
            <a:r>
              <a:rPr lang="ru-RU" sz="18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Times New Roman" panose="02020603050405020304" pitchFamily="18" charset="0"/>
                <a:cs typeface="DejaVu Sans"/>
              </a:rPr>
              <a:t>обеспеченности ДОУ, ОО специалистами социально-­психологической службы (педагоги-психологи, социальные педагоги, учителя-дефектологи, учителя-логопеды, тьюторы) (декабрь 2024г.)</a:t>
            </a: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xmlns="" id="{0A986F42-0525-B0D0-3387-A8AF92D5C3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271062698"/>
              </p:ext>
            </p:extLst>
          </p:nvPr>
        </p:nvGraphicFramePr>
        <p:xfrm>
          <a:off x="559266" y="1299411"/>
          <a:ext cx="5645693" cy="4870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xmlns="" id="{D42AD14D-EC8F-38FB-A7CE-BF4A774E47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4268227047"/>
              </p:ext>
            </p:extLst>
          </p:nvPr>
        </p:nvGraphicFramePr>
        <p:xfrm>
          <a:off x="6096000" y="1299410"/>
          <a:ext cx="5645693" cy="4870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501538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DC75D918-20CA-E186-6654-E2B102722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6556" y="2080339"/>
            <a:ext cx="5390146" cy="4209770"/>
          </a:xfrm>
          <a:solidFill>
            <a:srgbClr val="DAE8DD"/>
          </a:solidFill>
          <a:ln>
            <a:solidFill>
              <a:srgbClr val="202C8F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Общеобразовательные организации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П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риказ Минобрнауки России от 30.08.2013 № 1015</a:t>
            </a:r>
          </a:p>
          <a:p>
            <a:pPr marL="342900" lvl="1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учитель-дефектолог на каждые 6-12 детей</a:t>
            </a:r>
          </a:p>
          <a:p>
            <a:pPr marL="342900" lvl="1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учитель-логопед на каждые 6-12 детей</a:t>
            </a:r>
          </a:p>
          <a:p>
            <a:pPr marL="342900" lvl="1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педагог-психолог на каждые 20 детей</a:t>
            </a:r>
          </a:p>
          <a:p>
            <a:pPr marL="342900" lvl="1" indent="-342900" algn="just">
              <a:spcAft>
                <a:spcPts val="8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тьютор, ассистент на каждые 1-6 детей</a:t>
            </a:r>
          </a:p>
          <a:p>
            <a:endParaRPr lang="ru-RU" sz="1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/>
          </a:p>
          <a:p>
            <a:endParaRPr lang="ru-RU" sz="2000" dirty="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FBBF9F0E-C3A2-77E2-9DE0-010DBDF8CC51}"/>
              </a:ext>
            </a:extLst>
          </p:cNvPr>
          <p:cNvSpPr/>
          <p:nvPr/>
        </p:nvSpPr>
        <p:spPr>
          <a:xfrm>
            <a:off x="1010653" y="567891"/>
            <a:ext cx="10587789" cy="108263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202C8F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DejaVu Sans"/>
                <a:cs typeface="DejaVu Sans"/>
              </a:rPr>
              <a:t>О</a:t>
            </a:r>
            <a:r>
              <a:rPr lang="ru-RU" sz="2000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Times New Roman" panose="02020603050405020304" pitchFamily="18" charset="0"/>
                <a:cs typeface="DejaVu Sans"/>
              </a:rPr>
              <a:t>беспеченность ДОУ, ОО специалистами социально-­психологической службы </a:t>
            </a:r>
          </a:p>
          <a:p>
            <a:pPr algn="ctr"/>
            <a:r>
              <a:rPr lang="ru-RU" b="1" kern="100" dirty="0">
                <a:solidFill>
                  <a:schemeClr val="accent6">
                    <a:lumMod val="50000"/>
                  </a:schemeClr>
                </a:solidFill>
                <a:effectLst/>
                <a:latin typeface="Liberation Serif"/>
                <a:ea typeface="Times New Roman" panose="02020603050405020304" pitchFamily="18" charset="0"/>
                <a:cs typeface="DejaVu Sans"/>
              </a:rPr>
              <a:t>(педагоги-психологи, социальные педагоги, учителя-дефектологи, учителя-логопеды, тьюторы)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BE8A60F-CBCB-9DA0-0C32-E4E5216CF0C4}"/>
              </a:ext>
            </a:extLst>
          </p:cNvPr>
          <p:cNvSpPr txBox="1"/>
          <p:nvPr/>
        </p:nvSpPr>
        <p:spPr>
          <a:xfrm>
            <a:off x="6358855" y="2051270"/>
            <a:ext cx="5316589" cy="4247317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rgbClr val="202C8F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Дошкольные образовательные организации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П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риказ Минобрнауки России от 30.08.2013 </a:t>
            </a: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1014 с изменениями от 21.01.2019 №32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учитель-дефектолог на каждые 5-12 детей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учитель-логопед на каждые 5-12 детей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педагог-психолог на каждые 20 детей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SzPts val="1000"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ru-RU" sz="2000" kern="100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Один тьютор, ассистент на каждые 1-5 детей</a:t>
            </a:r>
          </a:p>
        </p:txBody>
      </p:sp>
    </p:spTree>
    <p:extLst>
      <p:ext uri="{BB962C8B-B14F-4D97-AF65-F5344CB8AC3E}">
        <p14:creationId xmlns:p14="http://schemas.microsoft.com/office/powerpoint/2010/main" xmlns="" val="2498021601"/>
      </p:ext>
    </p:extLst>
  </p:cSld>
  <p:clrMapOvr>
    <a:masterClrMapping/>
  </p:clrMapOvr>
</p:sld>
</file>

<file path=ppt/theme/theme1.xml><?xml version="1.0" encoding="utf-8"?>
<a:theme xmlns:a="http://schemas.openxmlformats.org/drawingml/2006/main" name="Пользовательская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72893089_TF78438558_Win32" id="{20174D6F-D900-4129-ACAC-D46CF5FD4DB7}" vid="{268851D2-D7B5-4873-88EC-188753A90A6F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719FA4-954C-4FA8-82CB-206659C3B82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{22F04AF2-6BCA-4F4E-879A-E74704914B66}tf78438558_win32</Template>
  <TotalTime>1155</TotalTime>
  <Words>1023</Words>
  <Application>Microsoft Office PowerPoint</Application>
  <PresentationFormat>Произвольный</PresentationFormat>
  <Paragraphs>192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Пользовательская</vt:lpstr>
      <vt:lpstr>О психолого-медико-педагогической диагностике и сопровождении обучающихся с инвалидностью, ОВЗ: проблемы и приоритеты развития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Базовая презентация</dc:title>
  <dc:creator>Пользователь</dc:creator>
  <cp:lastModifiedBy>Пользователь</cp:lastModifiedBy>
  <cp:revision>41</cp:revision>
  <dcterms:created xsi:type="dcterms:W3CDTF">2024-11-13T05:43:56Z</dcterms:created>
  <dcterms:modified xsi:type="dcterms:W3CDTF">2025-04-01T14:13:24Z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